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67" r:id="rId3"/>
    <p:sldId id="306" r:id="rId4"/>
    <p:sldId id="256" r:id="rId5"/>
    <p:sldId id="275" r:id="rId6"/>
    <p:sldId id="268" r:id="rId7"/>
    <p:sldId id="300" r:id="rId8"/>
    <p:sldId id="296" r:id="rId9"/>
    <p:sldId id="297" r:id="rId10"/>
    <p:sldId id="272" r:id="rId11"/>
    <p:sldId id="298" r:id="rId12"/>
    <p:sldId id="299" r:id="rId13"/>
    <p:sldId id="285" r:id="rId14"/>
    <p:sldId id="271" r:id="rId15"/>
    <p:sldId id="286" r:id="rId16"/>
    <p:sldId id="269" r:id="rId17"/>
    <p:sldId id="305" r:id="rId18"/>
    <p:sldId id="262" r:id="rId19"/>
    <p:sldId id="307" r:id="rId20"/>
    <p:sldId id="30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5DEC9B-130D-4C93-A32E-BAC9114AF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734CD-EFB0-4A3F-BAA9-666688973D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A43E64-5FCD-4B40-89E8-90A2EAAD33F1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A7A2FB-0FFB-4382-8FA0-7E7094C91A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2DBFAF0-A9DA-491C-9855-6F1BCF7F7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D0F86-A4FA-499E-BE11-A490671161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AAB82-EBB3-43A8-B12E-C9E499348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6754A68-FCA9-4D6D-90B8-59ED7F16C3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938CBE8-C5CE-4C6B-8615-FAFECD745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32F681-3387-41EA-9617-5D567861E2E3}" type="slidenum">
              <a:rPr lang="en-US" altLang="en-US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F3787C5-2A5E-4795-8786-E2C92D940F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169461C-5D44-4769-B91E-28C539A3E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3A0DD9A-68C3-434E-AE7A-F9B89E7435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5EDE6C-FFFF-4957-85F4-8E443B28980C}" type="slidenum">
              <a:rPr lang="vi-VN" altLang="en-US">
                <a:latin typeface="Arial" panose="020B0604020202020204" pitchFamily="34" charset="0"/>
              </a:rPr>
              <a:pPr eaLnBrk="1" hangingPunct="1"/>
              <a:t>15</a:t>
            </a:fld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2B031B1-4885-4DD0-8CDC-7CC63D171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6D4ECC4-5E68-4227-84BD-E86F1DDB9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4405-0425-465D-813B-93D12EF7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FF57-8408-4B4D-A8B8-28D756C0E4FD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44996-0243-4F8A-BC85-C81A089D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68C1-1B44-484E-A4FD-32785AAA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3652-156D-41C9-8647-767C2E629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9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2C41-F1DE-4BBD-8EE2-58232976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8FEEB-2EBF-46F7-95D9-92ECC08293E0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F4B5A-50FD-4F55-93D4-F660D370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FE4C-F2EE-4A8A-98DA-F273FA52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5F6F1-25EC-441F-A734-59BC01993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18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237BB-76BE-4244-82A2-BF72DA39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8AF2-5EC6-4E99-B7A9-D1A8FAB07FF0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49126-DFFE-4364-91AE-2A71D7EA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5C89C-A22B-4599-94CF-F34E4062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0336F-3A84-4E0E-AB19-897D679A9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38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AF5E1A-4C47-4695-9E33-EA9E783CB2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D59D4D-100D-43BD-BAAF-942FBC928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5EBB70-267E-4446-AEDA-FF44CECBD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EF43D-804C-4449-9FCB-F87AA3B01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13985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4F0E2-B41F-487E-ABD7-2ED3F03A9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0638-1306-4575-956B-A81C8EBAAD16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331CD-508A-41B9-86F2-4C574695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B9F58-7F50-4E04-8699-9F6A8B59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CB50-5947-4535-87AA-31DA65736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11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C45B6-4F9F-410D-BF6D-22514FC4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3D05-AD8B-4042-8594-B8D086C0154D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22675-426B-47CA-9F80-253AB7C9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71EE-AB8F-434B-8D7E-E5F2EA55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D40CC-052C-4CC4-9A4B-5B2BDBB5C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2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2A7F08-C1B0-488B-82BF-B005DFA5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93E9-73A4-40EC-BFD6-965914C2CEA0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BD8E90-4E60-41CC-9F55-686933A1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E21461-572A-4604-B930-37A49150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ECD2F-01DF-480D-B5CA-F42E36F3E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35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CE2A0D-7780-4DFC-989E-7975D8219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E4D3-9012-454E-8AF6-FC043A01195B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6D389B-DD2D-46B1-AEEA-AAB174E6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21AE-C726-453D-AFE7-CAF92FEE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4D4CE-086B-4549-8E8E-66698DCA1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85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911144-936A-49CE-9939-38EC543F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9B44-E704-4343-84BA-068D7B5EF175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1DA6FB-C1C6-4E92-9004-E1442202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B6AF05-4681-4552-86F1-8FABFC97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E6BD1-CB9A-41BF-9197-070B48B86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EC54C6-707B-42F6-8C98-A437D1AD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4CAA-8A01-46D5-931F-76ACD7B0A07C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6F91DA5-E91E-4304-A350-C59E58FD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DE796-1DFB-467A-8063-BBD14739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8C8B7-0CE2-4B70-879F-8C03FB0BE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5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550395-6859-4D55-9554-94FD2DB3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E539-BF9D-4F70-A7C8-35BB51510D7B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FF92AC-CED4-4E84-9192-0F1BF880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51FC78-159E-4F3A-A51F-4CE3B108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6B70-CA7A-421D-AF9B-007FA7E3A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3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86F7DD-4D59-4AD5-B242-21D6F877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0772-AB30-4679-B700-1A9079207761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895B62-3EA9-48E3-9B8C-E48F5DA6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E4E00E-2289-43B6-9CBF-0DCCE3D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7BD98-4281-44CA-B577-8416DA924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5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4788EC0-E818-4052-BACD-7F174DE5CD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02ECDD-0C57-4F41-84EB-96C649E0A9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485B9-EDA2-469E-8F22-25E7894BB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28625-C864-4560-8D7D-3AEBDC258789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8691-A81A-45B1-9B0C-32E46D83F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9D743-F937-4B26-B3D0-85CD516C2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3D8D5E-2BCD-4B41-BB0D-6A47B4DD9C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0">
            <a:extLst>
              <a:ext uri="{FF2B5EF4-FFF2-40B4-BE49-F238E27FC236}">
                <a16:creationId xmlns:a16="http://schemas.microsoft.com/office/drawing/2014/main" id="{F6C6FD7B-BF26-4E93-ACB8-780CCA572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219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>
              <a:solidFill>
                <a:srgbClr val="CC6600"/>
              </a:solidFill>
            </a:endParaRPr>
          </a:p>
        </p:txBody>
      </p:sp>
      <p:sp>
        <p:nvSpPr>
          <p:cNvPr id="4099" name="Text Box 21">
            <a:extLst>
              <a:ext uri="{FF2B5EF4-FFF2-40B4-BE49-F238E27FC236}">
                <a16:creationId xmlns:a16="http://schemas.microsoft.com/office/drawing/2014/main" id="{60C04103-CE22-4CB1-9625-87AA0B94C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066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>
              <a:solidFill>
                <a:srgbClr val="CC6600"/>
              </a:solidFill>
            </a:endParaRPr>
          </a:p>
        </p:txBody>
      </p:sp>
      <p:sp>
        <p:nvSpPr>
          <p:cNvPr id="4100" name="Text Box 22">
            <a:extLst>
              <a:ext uri="{FF2B5EF4-FFF2-40B4-BE49-F238E27FC236}">
                <a16:creationId xmlns:a16="http://schemas.microsoft.com/office/drawing/2014/main" id="{AD858404-FB79-4DAA-973E-DC0D0BC5B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762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>
              <a:solidFill>
                <a:srgbClr val="CC6600"/>
              </a:solidFill>
            </a:endParaRPr>
          </a:p>
        </p:txBody>
      </p:sp>
      <p:sp>
        <p:nvSpPr>
          <p:cNvPr id="4101" name="Text Box 23">
            <a:extLst>
              <a:ext uri="{FF2B5EF4-FFF2-40B4-BE49-F238E27FC236}">
                <a16:creationId xmlns:a16="http://schemas.microsoft.com/office/drawing/2014/main" id="{D6D3DF82-0CE3-40CE-B430-D6976A7D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914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>
              <a:solidFill>
                <a:srgbClr val="CC6600"/>
              </a:solidFill>
            </a:endParaRPr>
          </a:p>
        </p:txBody>
      </p:sp>
      <p:sp>
        <p:nvSpPr>
          <p:cNvPr id="805912" name="Rectangle 24">
            <a:extLst>
              <a:ext uri="{FF2B5EF4-FFF2-40B4-BE49-F238E27FC236}">
                <a16:creationId xmlns:a16="http://schemas.microsoft.com/office/drawing/2014/main" id="{05C9440F-3043-4B84-9D1E-98DF4F8E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8458200" cy="9906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FFCC99"/>
            </a:solidFill>
            <a:miter lim="800000"/>
            <a:headEnd/>
            <a:tailEnd/>
          </a:ln>
          <a:effectLst>
            <a:prstShdw prst="shdw13" dist="53882" dir="13500000">
              <a:srgbClr val="FF3300">
                <a:alpha val="50000"/>
              </a:srgb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TẠO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GIỐNG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BẰNG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PHƯƠNG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PHÁP</a:t>
            </a:r>
            <a:endParaRPr lang="en-US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GÂY ĐỘT BIẾN VÀ CÔNG NGHỆ TẾ BÀO</a:t>
            </a:r>
          </a:p>
        </p:txBody>
      </p:sp>
      <p:grpSp>
        <p:nvGrpSpPr>
          <p:cNvPr id="4103" name="Group 25">
            <a:extLst>
              <a:ext uri="{FF2B5EF4-FFF2-40B4-BE49-F238E27FC236}">
                <a16:creationId xmlns:a16="http://schemas.microsoft.com/office/drawing/2014/main" id="{C2DD7916-6C2E-4CAE-A614-80082DE77A5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11138"/>
            <a:ext cx="2133600" cy="703262"/>
            <a:chOff x="2064" y="192"/>
            <a:chExt cx="1344" cy="541"/>
          </a:xfrm>
        </p:grpSpPr>
        <p:sp>
          <p:nvSpPr>
            <p:cNvPr id="805914" name="AutoShape 26">
              <a:extLst>
                <a:ext uri="{FF2B5EF4-FFF2-40B4-BE49-F238E27FC236}">
                  <a16:creationId xmlns:a16="http://schemas.microsoft.com/office/drawing/2014/main" id="{F3F522E8-07D5-4F04-A66C-D0187902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92"/>
              <a:ext cx="1344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FF"/>
                </a:gs>
                <a:gs pos="50000">
                  <a:schemeClr val="bg1"/>
                </a:gs>
                <a:gs pos="100000">
                  <a:srgbClr val="FF99FF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05" name="Text Box 27">
              <a:extLst>
                <a:ext uri="{FF2B5EF4-FFF2-40B4-BE49-F238E27FC236}">
                  <a16:creationId xmlns:a16="http://schemas.microsoft.com/office/drawing/2014/main" id="{61FE05E2-8030-445A-96FF-E3F843F0F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40"/>
              <a:ext cx="1152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</a:rPr>
                <a:t>Bài 19</a:t>
              </a: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6">
            <a:extLst>
              <a:ext uri="{FF2B5EF4-FFF2-40B4-BE49-F238E27FC236}">
                <a16:creationId xmlns:a16="http://schemas.microsoft.com/office/drawing/2014/main" id="{962BDDB0-7DC0-45FD-A898-89A8AAEF8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1148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Cây lai </a:t>
            </a: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omato</a:t>
            </a:r>
          </a:p>
          <a:p>
            <a:pPr eaLnBrk="1" hangingPunct="1"/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72</a:t>
            </a: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NST (24+48)</a:t>
            </a:r>
            <a:endParaRPr lang="en-US" altLang="en-US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315" name="Group 1">
            <a:extLst>
              <a:ext uri="{FF2B5EF4-FFF2-40B4-BE49-F238E27FC236}">
                <a16:creationId xmlns:a16="http://schemas.microsoft.com/office/drawing/2014/main" id="{494BAA61-CDA9-48F7-B7FB-47683A713AD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57200"/>
            <a:ext cx="8991600" cy="5513388"/>
            <a:chOff x="0" y="381000"/>
            <a:chExt cx="9144000" cy="5589588"/>
          </a:xfrm>
        </p:grpSpPr>
        <p:pic>
          <p:nvPicPr>
            <p:cNvPr id="13323" name="Picture 7">
              <a:extLst>
                <a:ext uri="{FF2B5EF4-FFF2-40B4-BE49-F238E27FC236}">
                  <a16:creationId xmlns:a16="http://schemas.microsoft.com/office/drawing/2014/main" id="{2D7755C8-1086-49BE-B750-A6D9F1E81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667000"/>
              <a:ext cx="533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2">
              <a:extLst>
                <a:ext uri="{FF2B5EF4-FFF2-40B4-BE49-F238E27FC236}">
                  <a16:creationId xmlns:a16="http://schemas.microsoft.com/office/drawing/2014/main" id="{5ECD6BB3-87E6-4F51-82DD-E77591C7A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743200"/>
              <a:ext cx="6096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2">
              <a:extLst>
                <a:ext uri="{FF2B5EF4-FFF2-40B4-BE49-F238E27FC236}">
                  <a16:creationId xmlns:a16="http://schemas.microsoft.com/office/drawing/2014/main" id="{62AB676B-33B6-4E75-8EC5-07BEF2E1E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667000"/>
              <a:ext cx="6096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>
              <a:extLst>
                <a:ext uri="{FF2B5EF4-FFF2-40B4-BE49-F238E27FC236}">
                  <a16:creationId xmlns:a16="http://schemas.microsoft.com/office/drawing/2014/main" id="{122F3B89-D21D-4A7C-B374-255781BC9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286000"/>
              <a:ext cx="762000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5">
              <a:extLst>
                <a:ext uri="{FF2B5EF4-FFF2-40B4-BE49-F238E27FC236}">
                  <a16:creationId xmlns:a16="http://schemas.microsoft.com/office/drawing/2014/main" id="{37B1B0AE-AE43-4695-BA25-D02B7411E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752600"/>
              <a:ext cx="16764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0C0C72-8D26-4817-BF2E-40EFAE603755}"/>
                </a:ext>
              </a:extLst>
            </p:cNvPr>
            <p:cNvCxnSpPr/>
            <p:nvPr/>
          </p:nvCxnSpPr>
          <p:spPr>
            <a:xfrm>
              <a:off x="3123878" y="2590763"/>
              <a:ext cx="381000" cy="18991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5B0379F-CB47-4AE0-B6C5-89B48F3A2D88}"/>
                </a:ext>
              </a:extLst>
            </p:cNvPr>
            <p:cNvCxnSpPr/>
            <p:nvPr/>
          </p:nvCxnSpPr>
          <p:spPr>
            <a:xfrm>
              <a:off x="4115123" y="3047844"/>
              <a:ext cx="227631" cy="2092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A2EDD1F-1775-49D5-8F0A-EAF7688F2894}"/>
                </a:ext>
              </a:extLst>
            </p:cNvPr>
            <p:cNvCxnSpPr/>
            <p:nvPr/>
          </p:nvCxnSpPr>
          <p:spPr>
            <a:xfrm>
              <a:off x="5028878" y="3047844"/>
              <a:ext cx="305122" cy="1609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DB40AA-50CA-424B-85B5-0EAC1DBA81AA}"/>
                </a:ext>
              </a:extLst>
            </p:cNvPr>
            <p:cNvCxnSpPr/>
            <p:nvPr/>
          </p:nvCxnSpPr>
          <p:spPr>
            <a:xfrm>
              <a:off x="6096000" y="3047844"/>
              <a:ext cx="381000" cy="1609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B470E1E-6FEF-4772-BE80-FCF09A6C30EA}"/>
                </a:ext>
              </a:extLst>
            </p:cNvPr>
            <p:cNvCxnSpPr/>
            <p:nvPr/>
          </p:nvCxnSpPr>
          <p:spPr>
            <a:xfrm>
              <a:off x="7364924" y="2972200"/>
              <a:ext cx="381000" cy="161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3" name="TextBox 12">
              <a:extLst>
                <a:ext uri="{FF2B5EF4-FFF2-40B4-BE49-F238E27FC236}">
                  <a16:creationId xmlns:a16="http://schemas.microsoft.com/office/drawing/2014/main" id="{88FA8531-1245-4E5F-A662-EDA655FC0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3788" y="3200400"/>
              <a:ext cx="17526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vi-VN" altLang="en-US" sz="1600" b="1">
                  <a:latin typeface="Arial" panose="020B0604020202020204" pitchFamily="34" charset="0"/>
                </a:rPr>
                <a:t>TB lai</a:t>
              </a:r>
            </a:p>
            <a:p>
              <a:pPr algn="ctr" eaLnBrk="1" hangingPunct="1"/>
              <a:r>
                <a:rPr lang="vi-VN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72 NST (24+48</a:t>
              </a:r>
              <a:r>
                <a:rPr lang="vi-VN" altLang="en-US" sz="1600" b="1">
                  <a:latin typeface="Arial" panose="020B0604020202020204" pitchFamily="34" charset="0"/>
                </a:rPr>
                <a:t>)</a:t>
              </a:r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13334" name="TextBox 7">
              <a:extLst>
                <a:ext uri="{FF2B5EF4-FFF2-40B4-BE49-F238E27FC236}">
                  <a16:creationId xmlns:a16="http://schemas.microsoft.com/office/drawing/2014/main" id="{4AA950B4-C295-45A9-ADBC-BB1379C1C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1598613"/>
              <a:ext cx="1981200" cy="915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</a:rPr>
                <a:t>Cho 2 TB tr</a:t>
              </a:r>
              <a:r>
                <a:rPr lang="en-US" altLang="en-US" b="1"/>
                <a:t>ần của hai loài dung hợp với nhau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D5A3D5-74A6-4CA8-ABDD-6F01AC04C732}"/>
                </a:ext>
              </a:extLst>
            </p:cNvPr>
            <p:cNvCxnSpPr/>
            <p:nvPr/>
          </p:nvCxnSpPr>
          <p:spPr>
            <a:xfrm flipV="1">
              <a:off x="3123878" y="3200740"/>
              <a:ext cx="305122" cy="15128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6" name="TextBox 6">
              <a:extLst>
                <a:ext uri="{FF2B5EF4-FFF2-40B4-BE49-F238E27FC236}">
                  <a16:creationId xmlns:a16="http://schemas.microsoft.com/office/drawing/2014/main" id="{9A5DA209-2661-4FE9-A43A-040C1896D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38400"/>
              <a:ext cx="1143000" cy="825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latin typeface="Arial" panose="020B0604020202020204" pitchFamily="34" charset="0"/>
                </a:rPr>
                <a:t>Loại bỏ thành xenlulozo</a:t>
              </a:r>
            </a:p>
          </p:txBody>
        </p:sp>
        <p:grpSp>
          <p:nvGrpSpPr>
            <p:cNvPr id="13337" name="Group 17">
              <a:extLst>
                <a:ext uri="{FF2B5EF4-FFF2-40B4-BE49-F238E27FC236}">
                  <a16:creationId xmlns:a16="http://schemas.microsoft.com/office/drawing/2014/main" id="{1B6AE7E1-DC04-469E-A777-BFF468138B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81000"/>
              <a:ext cx="1676400" cy="5589588"/>
              <a:chOff x="0" y="240"/>
              <a:chExt cx="1056" cy="3521"/>
            </a:xfrm>
          </p:grpSpPr>
          <p:pic>
            <p:nvPicPr>
              <p:cNvPr id="13353" name="Picture 4">
                <a:extLst>
                  <a:ext uri="{FF2B5EF4-FFF2-40B4-BE49-F238E27FC236}">
                    <a16:creationId xmlns:a16="http://schemas.microsoft.com/office/drawing/2014/main" id="{2E3C7E51-C549-4480-8602-4E3D538064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40"/>
                <a:ext cx="1056" cy="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54" name="TextBox 28">
                <a:extLst>
                  <a:ext uri="{FF2B5EF4-FFF2-40B4-BE49-F238E27FC236}">
                    <a16:creationId xmlns:a16="http://schemas.microsoft.com/office/drawing/2014/main" id="{ED7A2454-C568-47F5-9672-26E4D5119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1684"/>
                <a:ext cx="62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1600" b="1">
                    <a:latin typeface="Arial" panose="020B0604020202020204" pitchFamily="34" charset="0"/>
                  </a:rPr>
                  <a:t>2n= 24</a:t>
                </a:r>
                <a:endParaRPr lang="en-US" altLang="en-US" sz="1600" b="1">
                  <a:latin typeface="Arial" panose="020B0604020202020204" pitchFamily="34" charset="0"/>
                </a:endParaRPr>
              </a:p>
            </p:txBody>
          </p:sp>
          <p:pic>
            <p:nvPicPr>
              <p:cNvPr id="13355" name="Picture 9">
                <a:extLst>
                  <a:ext uri="{FF2B5EF4-FFF2-40B4-BE49-F238E27FC236}">
                    <a16:creationId xmlns:a16="http://schemas.microsoft.com/office/drawing/2014/main" id="{1C398919-A268-466E-A44A-21813A00E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12"/>
                <a:ext cx="1008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56" name="TextBox 30">
                <a:extLst>
                  <a:ext uri="{FF2B5EF4-FFF2-40B4-BE49-F238E27FC236}">
                    <a16:creationId xmlns:a16="http://schemas.microsoft.com/office/drawing/2014/main" id="{55E759E1-61AC-4A6B-BE73-E6651D9E1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3548"/>
                <a:ext cx="62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1600" b="1">
                    <a:latin typeface="Arial" panose="020B0604020202020204" pitchFamily="34" charset="0"/>
                  </a:rPr>
                  <a:t>2n= 48</a:t>
                </a:r>
                <a:endParaRPr lang="en-US" altLang="en-US" sz="16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38" name="TextBox 14">
              <a:extLst>
                <a:ext uri="{FF2B5EF4-FFF2-40B4-BE49-F238E27FC236}">
                  <a16:creationId xmlns:a16="http://schemas.microsoft.com/office/drawing/2014/main" id="{C8BC761D-B222-4295-B149-35B210957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1905000"/>
              <a:ext cx="19812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vi-VN" altLang="en-US" sz="1600" b="1">
                  <a:latin typeface="Arial" panose="020B0604020202020204" pitchFamily="34" charset="0"/>
                </a:rPr>
                <a:t>Nuôi cấy tế bào</a:t>
              </a:r>
            </a:p>
            <a:p>
              <a:pPr algn="ctr" eaLnBrk="1" hangingPunct="1"/>
              <a:r>
                <a:rPr lang="vi-VN" altLang="en-US" sz="1600" b="1">
                  <a:latin typeface="Arial" panose="020B0604020202020204" pitchFamily="34" charset="0"/>
                </a:rPr>
                <a:t>lai</a:t>
              </a:r>
              <a:endParaRPr lang="en-US" altLang="en-US" sz="1600" b="1">
                <a:latin typeface="Arial" panose="020B0604020202020204" pitchFamily="34" charset="0"/>
              </a:endParaRPr>
            </a:p>
          </p:txBody>
        </p:sp>
        <p:grpSp>
          <p:nvGrpSpPr>
            <p:cNvPr id="13339" name="Group 23">
              <a:extLst>
                <a:ext uri="{FF2B5EF4-FFF2-40B4-BE49-F238E27FC236}">
                  <a16:creationId xmlns:a16="http://schemas.microsoft.com/office/drawing/2014/main" id="{2D83EDFC-0963-4D23-B0FD-FE16319A99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2057400"/>
              <a:ext cx="914400" cy="1676400"/>
              <a:chOff x="1440" y="1296"/>
              <a:chExt cx="576" cy="1056"/>
            </a:xfrm>
          </p:grpSpPr>
          <p:pic>
            <p:nvPicPr>
              <p:cNvPr id="13349" name="Picture 5">
                <a:extLst>
                  <a:ext uri="{FF2B5EF4-FFF2-40B4-BE49-F238E27FC236}">
                    <a16:creationId xmlns:a16="http://schemas.microsoft.com/office/drawing/2014/main" id="{15E054AA-543C-4B88-BEF0-83BCDD0CD3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1344"/>
                <a:ext cx="28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03EA685-EB90-4631-96D1-0C6ED195FC22}"/>
                  </a:ext>
                </a:extLst>
              </p:cNvPr>
              <p:cNvCxnSpPr/>
              <p:nvPr/>
            </p:nvCxnSpPr>
            <p:spPr>
              <a:xfrm>
                <a:off x="1440" y="1296"/>
                <a:ext cx="240" cy="1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6F94556-B2B4-4465-8903-792546B66005}"/>
                  </a:ext>
                </a:extLst>
              </p:cNvPr>
              <p:cNvCxnSpPr>
                <a:endCxn id="13352" idx="1"/>
              </p:cNvCxnSpPr>
              <p:nvPr/>
            </p:nvCxnSpPr>
            <p:spPr>
              <a:xfrm flipV="1">
                <a:off x="1444" y="2195"/>
                <a:ext cx="192" cy="12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352" name="Picture 10">
                <a:extLst>
                  <a:ext uri="{FF2B5EF4-FFF2-40B4-BE49-F238E27FC236}">
                    <a16:creationId xmlns:a16="http://schemas.microsoft.com/office/drawing/2014/main" id="{1F530C66-A445-42F1-9A17-C1778E333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6" y="2038"/>
                <a:ext cx="380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40" name="Group 28">
              <a:extLst>
                <a:ext uri="{FF2B5EF4-FFF2-40B4-BE49-F238E27FC236}">
                  <a16:creationId xmlns:a16="http://schemas.microsoft.com/office/drawing/2014/main" id="{FF0EA534-7EE3-4CA9-B31D-425C6016B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3505200"/>
              <a:ext cx="708025" cy="793750"/>
              <a:chOff x="1056" y="2208"/>
              <a:chExt cx="446" cy="500"/>
            </a:xfrm>
          </p:grpSpPr>
          <p:pic>
            <p:nvPicPr>
              <p:cNvPr id="13346" name="Picture 11">
                <a:extLst>
                  <a:ext uri="{FF2B5EF4-FFF2-40B4-BE49-F238E27FC236}">
                    <a16:creationId xmlns:a16="http://schemas.microsoft.com/office/drawing/2014/main" id="{888182F0-094C-4EBB-A5FC-0D9B67478B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" y="220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7" name="Text Box 38">
                <a:extLst>
                  <a:ext uri="{FF2B5EF4-FFF2-40B4-BE49-F238E27FC236}">
                    <a16:creationId xmlns:a16="http://schemas.microsoft.com/office/drawing/2014/main" id="{11D6776F-6279-462B-9615-4499BA748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496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1">
                    <a:latin typeface="Arial" panose="020B0604020202020204" pitchFamily="34" charset="0"/>
                  </a:rPr>
                  <a:t>(2n)</a:t>
                </a:r>
              </a:p>
            </p:txBody>
          </p:sp>
          <p:sp>
            <p:nvSpPr>
              <p:cNvPr id="13348" name="AutoShape 31">
                <a:extLst>
                  <a:ext uri="{FF2B5EF4-FFF2-40B4-BE49-F238E27FC236}">
                    <a16:creationId xmlns:a16="http://schemas.microsoft.com/office/drawing/2014/main" id="{C7B9F8C0-A2DF-41F0-9E4D-B7391CAAA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208"/>
                <a:ext cx="336" cy="284"/>
              </a:xfrm>
              <a:prstGeom prst="roundRect">
                <a:avLst>
                  <a:gd name="adj" fmla="val 16667"/>
                </a:avLst>
              </a:prstGeom>
              <a:noFill/>
              <a:ln w="3175">
                <a:solidFill>
                  <a:srgbClr val="CC66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341" name="Group 32">
              <a:extLst>
                <a:ext uri="{FF2B5EF4-FFF2-40B4-BE49-F238E27FC236}">
                  <a16:creationId xmlns:a16="http://schemas.microsoft.com/office/drawing/2014/main" id="{94CEEAF5-6F2B-4896-8875-E8CEADE1F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1371600"/>
              <a:ext cx="685800" cy="869950"/>
              <a:chOff x="1008" y="912"/>
              <a:chExt cx="432" cy="548"/>
            </a:xfrm>
          </p:grpSpPr>
          <p:pic>
            <p:nvPicPr>
              <p:cNvPr id="13343" name="Picture 6">
                <a:extLst>
                  <a:ext uri="{FF2B5EF4-FFF2-40B4-BE49-F238E27FC236}">
                    <a16:creationId xmlns:a16="http://schemas.microsoft.com/office/drawing/2014/main" id="{22D7CE87-21EC-4AC7-B550-B25B4DCB51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5" y="912"/>
                <a:ext cx="2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4" name="Text Box 37">
                <a:extLst>
                  <a:ext uri="{FF2B5EF4-FFF2-40B4-BE49-F238E27FC236}">
                    <a16:creationId xmlns:a16="http://schemas.microsoft.com/office/drawing/2014/main" id="{823C5DEA-73DF-45EE-8361-12790BDF9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1248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b="1">
                    <a:latin typeface="Arial" panose="020B0604020202020204" pitchFamily="34" charset="0"/>
                  </a:rPr>
                  <a:t>(2n)</a:t>
                </a:r>
              </a:p>
            </p:txBody>
          </p:sp>
          <p:sp>
            <p:nvSpPr>
              <p:cNvPr id="13345" name="AutoShape 35">
                <a:extLst>
                  <a:ext uri="{FF2B5EF4-FFF2-40B4-BE49-F238E27FC236}">
                    <a16:creationId xmlns:a16="http://schemas.microsoft.com/office/drawing/2014/main" id="{6CCDAF23-FDCC-4C20-97E5-2040C5059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960"/>
                <a:ext cx="336" cy="284"/>
              </a:xfrm>
              <a:prstGeom prst="roundRect">
                <a:avLst>
                  <a:gd name="adj" fmla="val 16667"/>
                </a:avLst>
              </a:prstGeom>
              <a:noFill/>
              <a:ln w="3175">
                <a:solidFill>
                  <a:srgbClr val="CC66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42" name="Text Box 36">
              <a:extLst>
                <a:ext uri="{FF2B5EF4-FFF2-40B4-BE49-F238E27FC236}">
                  <a16:creationId xmlns:a16="http://schemas.microsoft.com/office/drawing/2014/main" id="{AEB1FA75-96A1-46F1-BA10-8A08DBB82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719" y="2621341"/>
              <a:ext cx="914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TB trần</a:t>
              </a:r>
            </a:p>
          </p:txBody>
        </p:sp>
      </p:grpSp>
      <p:sp>
        <p:nvSpPr>
          <p:cNvPr id="13316" name="Text Box 37">
            <a:extLst>
              <a:ext uri="{FF2B5EF4-FFF2-40B4-BE49-F238E27FC236}">
                <a16:creationId xmlns:a16="http://schemas.microsoft.com/office/drawing/2014/main" id="{675E99BC-EA5D-40FF-BCA1-77E95EA3C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Quy trình tạo giống bằng phương pháp lai tế bào xôma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57B9588-1FE5-4DD4-AB51-931ED1849439}"/>
              </a:ext>
            </a:extLst>
          </p:cNvPr>
          <p:cNvSpPr/>
          <p:nvPr/>
        </p:nvSpPr>
        <p:spPr>
          <a:xfrm rot="16200000">
            <a:off x="2232025" y="4116388"/>
            <a:ext cx="300037" cy="1169988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0D9F4910-8B0D-4B54-9E6A-66F75905EEAE}"/>
              </a:ext>
            </a:extLst>
          </p:cNvPr>
          <p:cNvSpPr/>
          <p:nvPr/>
        </p:nvSpPr>
        <p:spPr>
          <a:xfrm rot="16200000">
            <a:off x="4298157" y="3299618"/>
            <a:ext cx="298450" cy="2798763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80DD03BA-ED73-4B0A-A34C-69C412F68254}"/>
              </a:ext>
            </a:extLst>
          </p:cNvPr>
          <p:cNvSpPr/>
          <p:nvPr/>
        </p:nvSpPr>
        <p:spPr>
          <a:xfrm rot="16200000">
            <a:off x="7246938" y="3327400"/>
            <a:ext cx="300037" cy="2798763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6F1D64-FC90-4DF1-B03F-4EA5AD048A39}"/>
              </a:ext>
            </a:extLst>
          </p:cNvPr>
          <p:cNvSpPr/>
          <p:nvPr/>
        </p:nvSpPr>
        <p:spPr>
          <a:xfrm>
            <a:off x="1371600" y="4953000"/>
            <a:ext cx="185896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00CC"/>
                </a:solidFill>
              </a:rPr>
              <a:t>Bước</a:t>
            </a:r>
            <a:r>
              <a:rPr lang="en-US" sz="2000" b="1" dirty="0">
                <a:solidFill>
                  <a:srgbClr val="0000CC"/>
                </a:solidFill>
              </a:rPr>
              <a:t>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EBEFC1-5912-4874-8218-C1703871961D}"/>
              </a:ext>
            </a:extLst>
          </p:cNvPr>
          <p:cNvSpPr/>
          <p:nvPr/>
        </p:nvSpPr>
        <p:spPr>
          <a:xfrm>
            <a:off x="3551238" y="4953000"/>
            <a:ext cx="185896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00CC"/>
                </a:solidFill>
              </a:rPr>
              <a:t>Bước</a:t>
            </a:r>
            <a:r>
              <a:rPr lang="en-US" sz="2000" b="1" dirty="0">
                <a:solidFill>
                  <a:srgbClr val="0000CC"/>
                </a:solidFill>
              </a:rPr>
              <a:t> 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E5CD68-F025-4B4D-99E6-951901247C09}"/>
              </a:ext>
            </a:extLst>
          </p:cNvPr>
          <p:cNvSpPr/>
          <p:nvPr/>
        </p:nvSpPr>
        <p:spPr>
          <a:xfrm>
            <a:off x="6446838" y="4953000"/>
            <a:ext cx="185896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00CC"/>
                </a:solidFill>
              </a:rPr>
              <a:t>Bước</a:t>
            </a:r>
            <a:r>
              <a:rPr lang="en-US" sz="2000" b="1" dirty="0">
                <a:solidFill>
                  <a:srgbClr val="0000CC"/>
                </a:solidFill>
              </a:rPr>
              <a:t> 3</a:t>
            </a:r>
          </a:p>
        </p:txBody>
      </p:sp>
    </p:spTree>
    <p:custDataLst>
      <p:tags r:id="rId1"/>
    </p:custDataLst>
  </p:cSld>
  <p:clrMapOvr>
    <a:masterClrMapping/>
  </p:clrMapOvr>
  <p:transition advTm="152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khoai_tay">
            <a:extLst>
              <a:ext uri="{FF2B5EF4-FFF2-40B4-BE49-F238E27FC236}">
                <a16:creationId xmlns:a16="http://schemas.microsoft.com/office/drawing/2014/main" id="{9CD91AB5-B0D0-4658-A7A2-A10DE1F69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411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>
            <a:extLst>
              <a:ext uri="{FF2B5EF4-FFF2-40B4-BE49-F238E27FC236}">
                <a16:creationId xmlns:a16="http://schemas.microsoft.com/office/drawing/2014/main" id="{DB25AB09-52B9-4C0C-A557-26514405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203200"/>
            <a:ext cx="4878387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Arial "/>
              </a:rPr>
              <a:t>Kết quả lai giữa Khoai tây v</a:t>
            </a:r>
            <a:r>
              <a:rPr lang="en-US" altLang="en-US" b="1">
                <a:latin typeface="Arial" panose="020B0604020202020204" pitchFamily="34" charset="0"/>
              </a:rPr>
              <a:t>à</a:t>
            </a:r>
            <a:r>
              <a:rPr lang="en-US" altLang="en-US" sz="2000" b="1">
                <a:latin typeface="Arial "/>
              </a:rPr>
              <a:t> Cà chua </a:t>
            </a:r>
          </a:p>
          <a:p>
            <a:pPr algn="ctr" eaLnBrk="1" hangingPunct="1"/>
            <a:r>
              <a:rPr lang="en-US" altLang="en-US" sz="2000" b="1">
                <a:latin typeface="Arial "/>
              </a:rPr>
              <a:t>do sinh viên Việt Nam tạo ra</a:t>
            </a:r>
            <a:r>
              <a:rPr lang="vi-VN" altLang="en-US" sz="2000" b="1">
                <a:latin typeface="Arial" panose="020B0604020202020204" pitchFamily="34" charset="0"/>
              </a:rPr>
              <a:t>  năm 2010</a:t>
            </a:r>
          </a:p>
        </p:txBody>
      </p:sp>
      <p:pic>
        <p:nvPicPr>
          <p:cNvPr id="14340" name="Picture 8" descr="678027">
            <a:extLst>
              <a:ext uri="{FF2B5EF4-FFF2-40B4-BE49-F238E27FC236}">
                <a16:creationId xmlns:a16="http://schemas.microsoft.com/office/drawing/2014/main" id="{3D10C1F5-0254-44FF-A1F6-4C1FDF83F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953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omtato">
            <a:extLst>
              <a:ext uri="{FF2B5EF4-FFF2-40B4-BE49-F238E27FC236}">
                <a16:creationId xmlns:a16="http://schemas.microsoft.com/office/drawing/2014/main" id="{CA0D6C3F-A409-4D60-87C8-A244823C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41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ky-la-giong-cay-vua-tro-ra-ca-chua-vua-cho-cu-khoai-tay">
            <a:extLst>
              <a:ext uri="{FF2B5EF4-FFF2-40B4-BE49-F238E27FC236}">
                <a16:creationId xmlns:a16="http://schemas.microsoft.com/office/drawing/2014/main" id="{A68CBDB0-98CD-4BEF-998B-B364D5876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49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>
            <a:extLst>
              <a:ext uri="{FF2B5EF4-FFF2-40B4-BE49-F238E27FC236}">
                <a16:creationId xmlns:a16="http://schemas.microsoft.com/office/drawing/2014/main" id="{478C0E9D-D843-441D-B1AA-A46811CD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61722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Arial" panose="020B0604020202020204" pitchFamily="34" charset="0"/>
              </a:rPr>
              <a:t>Kết quả lai giữa Khoai tây v</a:t>
            </a:r>
            <a:r>
              <a:rPr lang="en-US" altLang="en-US" b="1">
                <a:latin typeface="Arial" panose="020B0604020202020204" pitchFamily="34" charset="0"/>
              </a:rPr>
              <a:t>à</a:t>
            </a:r>
            <a:r>
              <a:rPr lang="en-US" altLang="en-US" sz="2000" b="1">
                <a:latin typeface="Arial" panose="020B0604020202020204" pitchFamily="34" charset="0"/>
              </a:rPr>
              <a:t> cà chua</a:t>
            </a:r>
          </a:p>
          <a:p>
            <a:pPr algn="ctr" eaLnBrk="1" hangingPunct="1"/>
            <a:r>
              <a:rPr lang="en-US" altLang="en-US" sz="2000" b="1">
                <a:latin typeface="Arial" panose="020B0604020202020204" pitchFamily="34" charset="0"/>
              </a:rPr>
              <a:t> do các nh</a:t>
            </a:r>
            <a:r>
              <a:rPr lang="en-US" altLang="en-US" b="1">
                <a:latin typeface="Arial" panose="020B0604020202020204" pitchFamily="34" charset="0"/>
              </a:rPr>
              <a:t>à</a:t>
            </a:r>
            <a:r>
              <a:rPr lang="en-US" altLang="en-US" sz="2000" b="1">
                <a:latin typeface="Arial" panose="020B0604020202020204" pitchFamily="34" charset="0"/>
              </a:rPr>
              <a:t> làm vườn nước Anh tạo ra</a:t>
            </a:r>
            <a:r>
              <a:rPr lang="vi-VN" altLang="en-US" sz="2000" b="1">
                <a:latin typeface="Arial" panose="020B0604020202020204" pitchFamily="34" charset="0"/>
              </a:rPr>
              <a:t> năm 2013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E0C12-5699-4AAD-A606-31BD370E1D63}"/>
              </a:ext>
            </a:extLst>
          </p:cNvPr>
          <p:cNvSpPr txBox="1"/>
          <p:nvPr/>
        </p:nvSpPr>
        <p:spPr>
          <a:xfrm>
            <a:off x="152400" y="76200"/>
            <a:ext cx="8915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II – TẠO GIỐNG BẰNG CÔNG NGHỆ TẾ BÀO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Công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nghệ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tế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bào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thực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vật</a:t>
            </a:r>
            <a:endParaRPr lang="en-US" sz="24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Công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nghệ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nuôi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cấy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mô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bào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b)   Lai </a:t>
            </a:r>
            <a:r>
              <a:rPr lang="en-US" sz="2400" b="1" dirty="0" err="1">
                <a:latin typeface="+mn-lt"/>
                <a:cs typeface="+mn-cs"/>
              </a:rPr>
              <a:t>tế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bào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sinh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dưỡng</a:t>
            </a:r>
            <a:endParaRPr lang="en-US" sz="2400" b="1" dirty="0">
              <a:latin typeface="+mn-lt"/>
              <a:cs typeface="+mn-cs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c)    </a:t>
            </a:r>
            <a:r>
              <a:rPr lang="en-US" sz="2400" b="1" dirty="0" err="1">
                <a:latin typeface="+mn-lt"/>
                <a:cs typeface="+mn-cs"/>
              </a:rPr>
              <a:t>Nuôi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cấy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hạt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phấn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hoặc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noãn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chưa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thụ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tinh</a:t>
            </a:r>
            <a:endParaRPr lang="en-US" sz="2400" b="1" dirty="0">
              <a:latin typeface="+mn-lt"/>
              <a:cs typeface="+mn-cs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C6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C68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4EAA0264-DFDA-4527-9742-94B39CA5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2488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Hạt phấn (n) Ab</a:t>
            </a:r>
          </a:p>
        </p:txBody>
      </p:sp>
      <p:grpSp>
        <p:nvGrpSpPr>
          <p:cNvPr id="17411" name="Group 3">
            <a:extLst>
              <a:ext uri="{FF2B5EF4-FFF2-40B4-BE49-F238E27FC236}">
                <a16:creationId xmlns:a16="http://schemas.microsoft.com/office/drawing/2014/main" id="{8A657FBE-BADF-4431-A9E1-B90B7A79262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76200"/>
            <a:ext cx="762000" cy="609600"/>
            <a:chOff x="480" y="192"/>
            <a:chExt cx="480" cy="384"/>
          </a:xfrm>
        </p:grpSpPr>
        <p:sp>
          <p:nvSpPr>
            <p:cNvPr id="17437" name="Oval 4">
              <a:extLst>
                <a:ext uri="{FF2B5EF4-FFF2-40B4-BE49-F238E27FC236}">
                  <a16:creationId xmlns:a16="http://schemas.microsoft.com/office/drawing/2014/main" id="{04ABEA6C-802A-4E14-974F-C120F3BD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92"/>
              <a:ext cx="480" cy="384"/>
            </a:xfrm>
            <a:prstGeom prst="ellipse">
              <a:avLst/>
            </a:prstGeom>
            <a:solidFill>
              <a:srgbClr val="FF99CC"/>
            </a:soli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8" name="Oval 5">
              <a:extLst>
                <a:ext uri="{FF2B5EF4-FFF2-40B4-BE49-F238E27FC236}">
                  <a16:creationId xmlns:a16="http://schemas.microsoft.com/office/drawing/2014/main" id="{185593E9-FB17-45CE-B274-4E81DB6CC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88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412" name="Oval 6">
            <a:extLst>
              <a:ext uri="{FF2B5EF4-FFF2-40B4-BE49-F238E27FC236}">
                <a16:creationId xmlns:a16="http://schemas.microsoft.com/office/drawing/2014/main" id="{F8C23F59-BA85-4A81-A712-A3630EC8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59363"/>
            <a:ext cx="762000" cy="609600"/>
          </a:xfrm>
          <a:prstGeom prst="ellipse">
            <a:avLst/>
          </a:prstGeom>
          <a:solidFill>
            <a:srgbClr val="FFCC00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Oval 7">
            <a:extLst>
              <a:ext uri="{FF2B5EF4-FFF2-40B4-BE49-F238E27FC236}">
                <a16:creationId xmlns:a16="http://schemas.microsoft.com/office/drawing/2014/main" id="{EA696248-269A-446B-8488-9DABB9B7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211763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Text Box 8">
            <a:extLst>
              <a:ext uri="{FF2B5EF4-FFF2-40B4-BE49-F238E27FC236}">
                <a16:creationId xmlns:a16="http://schemas.microsoft.com/office/drawing/2014/main" id="{CF09899C-38C1-47CC-A26A-D15F0F59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594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Hạt phấn (n) ab</a:t>
            </a:r>
          </a:p>
        </p:txBody>
      </p:sp>
      <p:sp>
        <p:nvSpPr>
          <p:cNvPr id="35847" name="Line 9">
            <a:extLst>
              <a:ext uri="{FF2B5EF4-FFF2-40B4-BE49-F238E27FC236}">
                <a16:creationId xmlns:a16="http://schemas.microsoft.com/office/drawing/2014/main" id="{63DA8FB4-AAD7-40DE-9BEC-00D7A0B99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33400"/>
            <a:ext cx="762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10">
            <a:extLst>
              <a:ext uri="{FF2B5EF4-FFF2-40B4-BE49-F238E27FC236}">
                <a16:creationId xmlns:a16="http://schemas.microsoft.com/office/drawing/2014/main" id="{00AA1142-9B6D-4961-8F22-846DA1D9A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T</a:t>
            </a:r>
            <a:r>
              <a:rPr lang="en-US" altLang="en-US" sz="3200" b="1">
                <a:solidFill>
                  <a:srgbClr val="0000FF"/>
                </a:solidFill>
              </a:rPr>
              <a:t>ế bào đơn bội</a:t>
            </a:r>
            <a:r>
              <a:rPr lang="en-US" altLang="en-US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5849" name="Line 11">
            <a:extLst>
              <a:ext uri="{FF2B5EF4-FFF2-40B4-BE49-F238E27FC236}">
                <a16:creationId xmlns:a16="http://schemas.microsoft.com/office/drawing/2014/main" id="{F96F7058-5A59-4A6C-8182-014A4AE91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364163"/>
            <a:ext cx="762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Text Box 12">
            <a:extLst>
              <a:ext uri="{FF2B5EF4-FFF2-40B4-BE49-F238E27FC236}">
                <a16:creationId xmlns:a16="http://schemas.microsoft.com/office/drawing/2014/main" id="{BB1E5540-62A5-438B-A532-8D7830A5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043488"/>
            <a:ext cx="289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T</a:t>
            </a:r>
            <a:r>
              <a:rPr lang="en-US" altLang="en-US" sz="3200" b="1">
                <a:solidFill>
                  <a:srgbClr val="000000"/>
                </a:solidFill>
              </a:rPr>
              <a:t>ế bào đơn bội</a:t>
            </a:r>
            <a:r>
              <a:rPr lang="en-US" alt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5851" name="Line 13">
            <a:extLst>
              <a:ext uri="{FF2B5EF4-FFF2-40B4-BE49-F238E27FC236}">
                <a16:creationId xmlns:a16="http://schemas.microsoft.com/office/drawing/2014/main" id="{273E4699-48E7-4E2C-A1CC-04A9B78E7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33400"/>
            <a:ext cx="762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Text Box 14">
            <a:extLst>
              <a:ext uri="{FF2B5EF4-FFF2-40B4-BE49-F238E27FC236}">
                <a16:creationId xmlns:a16="http://schemas.microsoft.com/office/drawing/2014/main" id="{BCF560B1-86F0-4119-B95F-C7BA37F0A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C</a:t>
            </a:r>
            <a:r>
              <a:rPr lang="en-US" altLang="en-US" sz="3200" b="1">
                <a:solidFill>
                  <a:srgbClr val="0000FF"/>
                </a:solidFill>
              </a:rPr>
              <a:t>ây đơn bội</a:t>
            </a:r>
            <a:r>
              <a:rPr lang="en-US" altLang="en-US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5853" name="Line 15">
            <a:extLst>
              <a:ext uri="{FF2B5EF4-FFF2-40B4-BE49-F238E27FC236}">
                <a16:creationId xmlns:a16="http://schemas.microsoft.com/office/drawing/2014/main" id="{DD8AEAF0-DB85-43D0-BDE8-DB27B962D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440363"/>
            <a:ext cx="762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Text Box 16">
            <a:extLst>
              <a:ext uri="{FF2B5EF4-FFF2-40B4-BE49-F238E27FC236}">
                <a16:creationId xmlns:a16="http://schemas.microsoft.com/office/drawing/2014/main" id="{A69F49DE-0D1B-409D-A43B-BA506164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119688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C</a:t>
            </a:r>
            <a:r>
              <a:rPr lang="en-US" altLang="en-US" sz="3200" b="1">
                <a:solidFill>
                  <a:srgbClr val="000000"/>
                </a:solidFill>
              </a:rPr>
              <a:t>ây đơn bội</a:t>
            </a:r>
            <a:r>
              <a:rPr lang="en-US" alt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5855" name="Line 17">
            <a:extLst>
              <a:ext uri="{FF2B5EF4-FFF2-40B4-BE49-F238E27FC236}">
                <a16:creationId xmlns:a16="http://schemas.microsoft.com/office/drawing/2014/main" id="{834786FC-9B9D-43E8-8A03-224E2242F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219200"/>
            <a:ext cx="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Text Box 18">
            <a:extLst>
              <a:ext uri="{FF2B5EF4-FFF2-40B4-BE49-F238E27FC236}">
                <a16:creationId xmlns:a16="http://schemas.microsoft.com/office/drawing/2014/main" id="{00BF432E-C640-4C32-9846-DB66F025E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14438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3300"/>
                </a:solidFill>
              </a:rPr>
              <a:t>cônsixin</a:t>
            </a:r>
          </a:p>
        </p:txBody>
      </p:sp>
      <p:sp>
        <p:nvSpPr>
          <p:cNvPr id="35857" name="Text Box 19">
            <a:extLst>
              <a:ext uri="{FF2B5EF4-FFF2-40B4-BE49-F238E27FC236}">
                <a16:creationId xmlns:a16="http://schemas.microsoft.com/office/drawing/2014/main" id="{D2CF3E7A-0FFC-4FF9-A9BF-600E471C9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6600"/>
                </a:solidFill>
              </a:rPr>
              <a:t>Cây lưỡng bội </a:t>
            </a:r>
          </a:p>
        </p:txBody>
      </p:sp>
      <p:sp>
        <p:nvSpPr>
          <p:cNvPr id="35858" name="Line 20">
            <a:extLst>
              <a:ext uri="{FF2B5EF4-FFF2-40B4-BE49-F238E27FC236}">
                <a16:creationId xmlns:a16="http://schemas.microsoft.com/office/drawing/2014/main" id="{35006CBF-940F-4085-8EA7-EF794E04C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541838"/>
            <a:ext cx="0" cy="6096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Text Box 21">
            <a:extLst>
              <a:ext uri="{FF2B5EF4-FFF2-40B4-BE49-F238E27FC236}">
                <a16:creationId xmlns:a16="http://schemas.microsoft.com/office/drawing/2014/main" id="{B4D420FA-E85F-492C-9FF0-A47EB539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958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3300"/>
                </a:solidFill>
              </a:rPr>
              <a:t>cônsixin</a:t>
            </a:r>
          </a:p>
        </p:txBody>
      </p:sp>
      <p:sp>
        <p:nvSpPr>
          <p:cNvPr id="957462" name="Text Box 22">
            <a:extLst>
              <a:ext uri="{FF2B5EF4-FFF2-40B4-BE49-F238E27FC236}">
                <a16:creationId xmlns:a16="http://schemas.microsoft.com/office/drawing/2014/main" id="{85F344E3-0BA7-4242-9C00-5DB7D9860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59163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Cây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lưỡng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bội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</a:t>
            </a:r>
            <a:endParaRPr lang="en-US" sz="3200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5861" name="Text Box 23">
            <a:extLst>
              <a:ext uri="{FF2B5EF4-FFF2-40B4-BE49-F238E27FC236}">
                <a16:creationId xmlns:a16="http://schemas.microsoft.com/office/drawing/2014/main" id="{E545463F-FC5E-4C2E-B43F-C4A703306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96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(n) Ab</a:t>
            </a:r>
          </a:p>
        </p:txBody>
      </p:sp>
      <p:sp>
        <p:nvSpPr>
          <p:cNvPr id="35862" name="Text Box 24">
            <a:extLst>
              <a:ext uri="{FF2B5EF4-FFF2-40B4-BE49-F238E27FC236}">
                <a16:creationId xmlns:a16="http://schemas.microsoft.com/office/drawing/2014/main" id="{57AF4F24-8035-4BCA-AF2E-5348B1AAF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768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(n) Ab</a:t>
            </a:r>
          </a:p>
        </p:txBody>
      </p:sp>
      <p:sp>
        <p:nvSpPr>
          <p:cNvPr id="35863" name="Text Box 25">
            <a:extLst>
              <a:ext uri="{FF2B5EF4-FFF2-40B4-BE49-F238E27FC236}">
                <a16:creationId xmlns:a16="http://schemas.microsoft.com/office/drawing/2014/main" id="{EB66A511-ED7E-49FE-9BD3-7ADBFD1D8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53243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(n) ab</a:t>
            </a:r>
          </a:p>
        </p:txBody>
      </p:sp>
      <p:sp>
        <p:nvSpPr>
          <p:cNvPr id="35864" name="Text Box 26">
            <a:extLst>
              <a:ext uri="{FF2B5EF4-FFF2-40B4-BE49-F238E27FC236}">
                <a16:creationId xmlns:a16="http://schemas.microsoft.com/office/drawing/2014/main" id="{CD146A94-8B8F-4F63-A10F-C7C0D29EA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0863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 (n) ab</a:t>
            </a:r>
          </a:p>
        </p:txBody>
      </p:sp>
      <p:sp>
        <p:nvSpPr>
          <p:cNvPr id="35865" name="Text Box 27">
            <a:extLst>
              <a:ext uri="{FF2B5EF4-FFF2-40B4-BE49-F238E27FC236}">
                <a16:creationId xmlns:a16="http://schemas.microsoft.com/office/drawing/2014/main" id="{CE1DA576-F16E-4BEB-9AC8-C404AFA7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6600"/>
                </a:solidFill>
              </a:rPr>
              <a:t>(2n) AAbb</a:t>
            </a:r>
          </a:p>
        </p:txBody>
      </p:sp>
      <p:sp>
        <p:nvSpPr>
          <p:cNvPr id="957468" name="Text Box 28">
            <a:extLst>
              <a:ext uri="{FF2B5EF4-FFF2-40B4-BE49-F238E27FC236}">
                <a16:creationId xmlns:a16="http://schemas.microsoft.com/office/drawing/2014/main" id="{59697CB9-2A5A-4DC6-8F92-6D2F415C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32238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(2n)  </a:t>
            </a:r>
            <a:r>
              <a:rPr lang="en-US" sz="3200" dirty="0" err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aabb</a:t>
            </a:r>
            <a:endParaRPr lang="en-US" sz="3200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5867" name="Oval 4">
            <a:extLst>
              <a:ext uri="{FF2B5EF4-FFF2-40B4-BE49-F238E27FC236}">
                <a16:creationId xmlns:a16="http://schemas.microsoft.com/office/drawing/2014/main" id="{D7B43B65-3F42-4B0A-8ECB-BC6D094E2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32238"/>
            <a:ext cx="1143000" cy="609600"/>
          </a:xfrm>
          <a:prstGeom prst="ellipse">
            <a:avLst/>
          </a:prstGeom>
          <a:noFill/>
          <a:ln w="28575" cap="rnd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8" name="Oval 4">
            <a:extLst>
              <a:ext uri="{FF2B5EF4-FFF2-40B4-BE49-F238E27FC236}">
                <a16:creationId xmlns:a16="http://schemas.microsoft.com/office/drawing/2014/main" id="{EF5BEEC8-A20C-4F41-83E3-088EEAC66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286000"/>
            <a:ext cx="1066800" cy="609600"/>
          </a:xfrm>
          <a:prstGeom prst="ellipse">
            <a:avLst/>
          </a:prstGeom>
          <a:noFill/>
          <a:ln w="28575" cap="rnd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5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5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50" grpId="0"/>
      <p:bldP spid="35852" grpId="0"/>
      <p:bldP spid="35854" grpId="0"/>
      <p:bldP spid="35856" grpId="0"/>
      <p:bldP spid="35857" grpId="0"/>
      <p:bldP spid="35859" grpId="0"/>
      <p:bldP spid="957462" grpId="0"/>
      <p:bldP spid="35861" grpId="0"/>
      <p:bldP spid="35862" grpId="0"/>
      <p:bldP spid="35863" grpId="0"/>
      <p:bldP spid="35864" grpId="0"/>
      <p:bldP spid="35865" grpId="0"/>
      <p:bldP spid="957468" grpId="0"/>
      <p:bldP spid="35867" grpId="0" animBg="1"/>
      <p:bldP spid="358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5E6384D-7EA4-4266-8E21-10D2939B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6550"/>
            <a:ext cx="8382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400" b="1" dirty="0">
                <a:solidFill>
                  <a:srgbClr val="0070C0"/>
                </a:solidFill>
              </a:rPr>
              <a:t>1. Công nghệ tế bào thực vật</a:t>
            </a:r>
          </a:p>
          <a:p>
            <a:pPr algn="just" eaLnBrk="1" hangingPunct="1"/>
            <a:r>
              <a:rPr lang="vi-VN" altLang="en-US" sz="2400" dirty="0">
                <a:solidFill>
                  <a:srgbClr val="FF0000"/>
                </a:solidFill>
              </a:rPr>
              <a:t>       a. Lai </a:t>
            </a:r>
            <a:r>
              <a:rPr lang="vi-VN" altLang="en-US" sz="2400" dirty="0" err="1">
                <a:solidFill>
                  <a:srgbClr val="FF0000"/>
                </a:solidFill>
              </a:rPr>
              <a:t>tế</a:t>
            </a:r>
            <a:r>
              <a:rPr lang="vi-VN" altLang="en-US" sz="2400" dirty="0">
                <a:solidFill>
                  <a:srgbClr val="FF0000"/>
                </a:solidFill>
              </a:rPr>
              <a:t> </a:t>
            </a:r>
            <a:r>
              <a:rPr lang="vi-VN" altLang="en-US" sz="2400" dirty="0" err="1">
                <a:solidFill>
                  <a:srgbClr val="FF0000"/>
                </a:solidFill>
              </a:rPr>
              <a:t>bào</a:t>
            </a:r>
            <a:r>
              <a:rPr lang="vi-VN" altLang="en-US" sz="2400" dirty="0">
                <a:solidFill>
                  <a:srgbClr val="FF0000"/>
                </a:solidFill>
              </a:rPr>
              <a:t> sinh </a:t>
            </a:r>
            <a:r>
              <a:rPr lang="vi-VN" altLang="en-US" sz="2400" dirty="0" err="1">
                <a:solidFill>
                  <a:srgbClr val="FF0000"/>
                </a:solidFill>
              </a:rPr>
              <a:t>dưỡng</a:t>
            </a:r>
            <a:r>
              <a:rPr lang="vi-VN" altLang="en-US" sz="2400" dirty="0">
                <a:solidFill>
                  <a:srgbClr val="FF0000"/>
                </a:solidFill>
              </a:rPr>
              <a:t> (</a:t>
            </a:r>
            <a:r>
              <a:rPr lang="vi-VN" altLang="en-US" sz="2400" dirty="0" err="1">
                <a:solidFill>
                  <a:srgbClr val="FF0000"/>
                </a:solidFill>
              </a:rPr>
              <a:t>xôma</a:t>
            </a:r>
            <a:r>
              <a:rPr lang="vi-VN" altLang="en-US" sz="2400" dirty="0">
                <a:solidFill>
                  <a:srgbClr val="FF0000"/>
                </a:solidFill>
              </a:rPr>
              <a:t>) hay dung </a:t>
            </a:r>
            <a:r>
              <a:rPr lang="vi-VN" altLang="en-US" sz="2400" dirty="0" err="1">
                <a:solidFill>
                  <a:srgbClr val="FF0000"/>
                </a:solidFill>
              </a:rPr>
              <a:t>hợp</a:t>
            </a:r>
            <a:r>
              <a:rPr lang="vi-VN" altLang="en-US" sz="2400" dirty="0">
                <a:solidFill>
                  <a:srgbClr val="FF0000"/>
                </a:solidFill>
              </a:rPr>
              <a:t> </a:t>
            </a:r>
            <a:r>
              <a:rPr lang="vi-VN" altLang="en-US" sz="2400" dirty="0" err="1">
                <a:solidFill>
                  <a:srgbClr val="FF0000"/>
                </a:solidFill>
              </a:rPr>
              <a:t>tế</a:t>
            </a:r>
            <a:r>
              <a:rPr lang="vi-VN" altLang="en-US" sz="2400" dirty="0">
                <a:solidFill>
                  <a:srgbClr val="FF0000"/>
                </a:solidFill>
              </a:rPr>
              <a:t> </a:t>
            </a:r>
            <a:r>
              <a:rPr lang="vi-VN" altLang="en-US" sz="2400" dirty="0" err="1">
                <a:solidFill>
                  <a:srgbClr val="FF0000"/>
                </a:solidFill>
              </a:rPr>
              <a:t>bào</a:t>
            </a:r>
            <a:r>
              <a:rPr lang="vi-VN" altLang="en-US" sz="2400" dirty="0">
                <a:solidFill>
                  <a:srgbClr val="FF0000"/>
                </a:solidFill>
              </a:rPr>
              <a:t> </a:t>
            </a:r>
            <a:r>
              <a:rPr lang="vi-VN" altLang="en-US" sz="2400" dirty="0" err="1">
                <a:solidFill>
                  <a:srgbClr val="FF0000"/>
                </a:solidFill>
              </a:rPr>
              <a:t>trần</a:t>
            </a:r>
            <a:r>
              <a:rPr lang="vi-VN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 err="1">
                <a:solidFill>
                  <a:srgbClr val="FF0000"/>
                </a:solidFill>
              </a:rPr>
              <a:t>gồm</a:t>
            </a:r>
            <a:r>
              <a:rPr lang="vi-VN" altLang="en-US" sz="2400" dirty="0">
                <a:solidFill>
                  <a:srgbClr val="FF0000"/>
                </a:solidFill>
              </a:rPr>
              <a:t> </a:t>
            </a:r>
            <a:r>
              <a:rPr lang="vi-VN" altLang="en-US" sz="2400" dirty="0" err="1">
                <a:solidFill>
                  <a:srgbClr val="FF0000"/>
                </a:solidFill>
              </a:rPr>
              <a:t>các</a:t>
            </a:r>
            <a:r>
              <a:rPr lang="vi-VN" altLang="en-US" sz="2400" dirty="0">
                <a:solidFill>
                  <a:srgbClr val="FF0000"/>
                </a:solidFill>
              </a:rPr>
              <a:t> </a:t>
            </a:r>
            <a:r>
              <a:rPr lang="vi-VN" altLang="en-US" sz="2400" dirty="0" err="1">
                <a:solidFill>
                  <a:srgbClr val="FF0000"/>
                </a:solidFill>
              </a:rPr>
              <a:t>bước</a:t>
            </a:r>
            <a:r>
              <a:rPr lang="vi-VN" altLang="en-US" sz="2400" dirty="0">
                <a:solidFill>
                  <a:srgbClr val="FF0000"/>
                </a:solidFill>
              </a:rPr>
              <a:t> </a:t>
            </a:r>
          </a:p>
          <a:p>
            <a:pPr algn="just" eaLnBrk="1" hangingPunct="1"/>
            <a:r>
              <a:rPr lang="vi-VN" altLang="en-US" sz="2400" dirty="0"/>
              <a:t>        - </a:t>
            </a:r>
            <a:r>
              <a:rPr lang="en-US" altLang="en-US" sz="2400" dirty="0"/>
              <a:t> </a:t>
            </a:r>
            <a:r>
              <a:rPr lang="vi-VN" altLang="en-US" sz="2400" dirty="0">
                <a:solidFill>
                  <a:srgbClr val="000099"/>
                </a:solidFill>
              </a:rPr>
              <a:t>Loại bỏ thành tế bào </a:t>
            </a:r>
            <a:r>
              <a:rPr lang="vi-VN" altLang="en-US" sz="2400" dirty="0"/>
              <a:t>trước khi đem lai.</a:t>
            </a:r>
          </a:p>
          <a:p>
            <a:pPr algn="just" eaLnBrk="1" hangingPunct="1"/>
            <a:r>
              <a:rPr lang="vi-VN" altLang="en-US" sz="2400" dirty="0"/>
              <a:t>        - Cho các tế bào đã mất thành tế bào của 2 loài vào môi trường đặc biệt để dung hợp với nhau   </a:t>
            </a:r>
            <a:r>
              <a:rPr lang="en-US" altLang="en-US" sz="2400" dirty="0"/>
              <a:t>      </a:t>
            </a:r>
            <a:r>
              <a:rPr lang="vi-VN" altLang="en-US" sz="2400" dirty="0">
                <a:solidFill>
                  <a:srgbClr val="000099"/>
                </a:solidFill>
              </a:rPr>
              <a:t>TB lai.</a:t>
            </a:r>
          </a:p>
          <a:p>
            <a:pPr algn="just" eaLnBrk="1" hangingPunct="1"/>
            <a:r>
              <a:rPr lang="vi-VN" altLang="en-US" sz="2400" dirty="0"/>
              <a:t>        - Đưa tế bào lai  nuôi cấy trong môi trường đặc biệt, cho chúng phân chia, </a:t>
            </a:r>
            <a:r>
              <a:rPr lang="vi-VN" altLang="en-US" sz="2400" dirty="0">
                <a:solidFill>
                  <a:srgbClr val="000099"/>
                </a:solidFill>
              </a:rPr>
              <a:t>tái sinh thành cây lai khác loài</a:t>
            </a:r>
            <a:r>
              <a:rPr lang="vi-VN" altLang="en-US" sz="2400" dirty="0"/>
              <a:t>.     .</a:t>
            </a:r>
          </a:p>
          <a:p>
            <a:pPr algn="just" eaLnBrk="1" hangingPunct="1"/>
            <a:r>
              <a:rPr lang="vi-VN" altLang="en-US" sz="2400" dirty="0">
                <a:solidFill>
                  <a:srgbClr val="FF0000"/>
                </a:solidFill>
              </a:rPr>
              <a:t>       b. Nuôi cấy hạt phấn hoặc noãn chưa thụ tinh trong ống nghiệm rồi cho phát triển thành cây đơn bội.</a:t>
            </a:r>
          </a:p>
          <a:p>
            <a:pPr algn="just" eaLnBrk="1" hangingPunct="1"/>
            <a:r>
              <a:rPr lang="vi-VN" altLang="en-US" sz="2400" dirty="0"/>
              <a:t>        Tế bào đơn bội được nuôi trong </a:t>
            </a:r>
            <a:r>
              <a:rPr lang="vi-VN" altLang="en-US" sz="2400" dirty="0" err="1"/>
              <a:t>ống</a:t>
            </a:r>
            <a:r>
              <a:rPr lang="vi-VN" altLang="en-US" sz="2400" dirty="0"/>
              <a:t> </a:t>
            </a:r>
            <a:r>
              <a:rPr lang="vi-VN" altLang="en-US" sz="2400" dirty="0" err="1"/>
              <a:t>nghiệm</a:t>
            </a:r>
            <a:r>
              <a:rPr lang="vi-VN" altLang="en-US" sz="2400" dirty="0"/>
              <a:t> với các hóa chất đặc biệt  </a:t>
            </a:r>
            <a:r>
              <a:rPr lang="en-US" altLang="en-US" sz="2400" dirty="0"/>
              <a:t>     </a:t>
            </a:r>
            <a:r>
              <a:rPr lang="vi-VN" altLang="en-US" sz="2400" dirty="0"/>
              <a:t>phát triển thành mô đơn bội  </a:t>
            </a:r>
            <a:r>
              <a:rPr lang="en-US" altLang="en-US" sz="2400" dirty="0"/>
              <a:t>      </a:t>
            </a:r>
            <a:r>
              <a:rPr lang="vi-VN" altLang="en-US" sz="2400" dirty="0"/>
              <a:t>xử lí hóa chất gây lưỡng bội hóa thành cây </a:t>
            </a:r>
            <a:r>
              <a:rPr lang="vi-VN" altLang="en-US" sz="2400" dirty="0">
                <a:solidFill>
                  <a:srgbClr val="000099"/>
                </a:solidFill>
              </a:rPr>
              <a:t>lưỡng bội </a:t>
            </a:r>
            <a:r>
              <a:rPr lang="vi-VN" altLang="en-US" sz="2400" dirty="0"/>
              <a:t>hoàn chỉnh. </a:t>
            </a:r>
          </a:p>
          <a:p>
            <a:pPr algn="just" eaLnBrk="1" hangingPunct="1"/>
            <a:r>
              <a:rPr lang="vi-VN" altLang="en-US" sz="2400" dirty="0">
                <a:solidFill>
                  <a:srgbClr val="FF0000"/>
                </a:solidFill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</a:rPr>
              <a:t>   </a:t>
            </a:r>
            <a:r>
              <a:rPr lang="vi-VN" altLang="en-US" sz="2400" dirty="0">
                <a:solidFill>
                  <a:srgbClr val="FF0000"/>
                </a:solidFill>
              </a:rPr>
              <a:t>c. Nuôi cấy mô: </a:t>
            </a:r>
            <a:r>
              <a:rPr lang="vi-VN" altLang="en-US" sz="2400" dirty="0">
                <a:solidFill>
                  <a:srgbClr val="000099"/>
                </a:solidFill>
              </a:rPr>
              <a:t>Lấy tế bào hoặc mẫu mô, nuối cấy trong </a:t>
            </a:r>
            <a:r>
              <a:rPr lang="vi-VN" altLang="en-US" sz="2400" dirty="0"/>
              <a:t>MT đặc biệt, kích thích cho nó phát triển thành cây con. </a:t>
            </a:r>
            <a:endParaRPr lang="en-US" alt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6D13EA-63C2-4987-984D-B286B45821C4}"/>
              </a:ext>
            </a:extLst>
          </p:cNvPr>
          <p:cNvCxnSpPr/>
          <p:nvPr/>
        </p:nvCxnSpPr>
        <p:spPr>
          <a:xfrm>
            <a:off x="1524000" y="463867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51FDE5-A54B-43AA-8873-C3844B3E1C15}"/>
              </a:ext>
            </a:extLst>
          </p:cNvPr>
          <p:cNvCxnSpPr/>
          <p:nvPr/>
        </p:nvCxnSpPr>
        <p:spPr>
          <a:xfrm>
            <a:off x="5715000" y="4648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79EAEB-2389-494A-B70D-402F9FCA5F5D}"/>
              </a:ext>
            </a:extLst>
          </p:cNvPr>
          <p:cNvCxnSpPr/>
          <p:nvPr/>
        </p:nvCxnSpPr>
        <p:spPr>
          <a:xfrm>
            <a:off x="5159375" y="2438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>
            <a:extLst>
              <a:ext uri="{FF2B5EF4-FFF2-40B4-BE49-F238E27FC236}">
                <a16:creationId xmlns:a16="http://schemas.microsoft.com/office/drawing/2014/main" id="{3B98FF88-09D9-4E9E-9638-B6AC31734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7788"/>
            <a:ext cx="4856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5143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00B050"/>
                </a:solidFill>
              </a:rPr>
              <a:t>2. Công nghệ tế bào động vật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/>
              <a:t>a) Nhân bản vô tính ở động vật</a:t>
            </a:r>
          </a:p>
        </p:txBody>
      </p:sp>
      <p:pic>
        <p:nvPicPr>
          <p:cNvPr id="19459" name="Picture 2" descr="https://sites.google.com/site/sinhhoc101112/_/rsrc/1354328576333/sinh-hoc/sinh-hoc-12/phan-v-co-che-di-truyen--bien-di/chuong-iv-ung-dung-di-truyen-hoc/bai19taogiongbangcongnghetebao/Nhan%20ban%20vo%20tinh%20cuu%20Dolly.JPG">
            <a:extLst>
              <a:ext uri="{FF2B5EF4-FFF2-40B4-BE49-F238E27FC236}">
                <a16:creationId xmlns:a16="http://schemas.microsoft.com/office/drawing/2014/main" id="{B67C3BC4-922C-47C3-8321-F88F375F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609600"/>
            <a:ext cx="39068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EACE6794-7E35-49DD-9D19-1CBAA5F7C8DB}"/>
              </a:ext>
            </a:extLst>
          </p:cNvPr>
          <p:cNvSpPr/>
          <p:nvPr/>
        </p:nvSpPr>
        <p:spPr>
          <a:xfrm>
            <a:off x="4821238" y="985838"/>
            <a:ext cx="498475" cy="1600200"/>
          </a:xfrm>
          <a:prstGeom prst="leftBrac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340F834-EB31-44B6-9E59-A918FFCEB994}"/>
              </a:ext>
            </a:extLst>
          </p:cNvPr>
          <p:cNvSpPr/>
          <p:nvPr/>
        </p:nvSpPr>
        <p:spPr>
          <a:xfrm>
            <a:off x="4821238" y="2738438"/>
            <a:ext cx="498475" cy="919162"/>
          </a:xfrm>
          <a:prstGeom prst="leftBrac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C12F739-76AF-49A5-A689-E6DC4BDE1F13}"/>
              </a:ext>
            </a:extLst>
          </p:cNvPr>
          <p:cNvSpPr/>
          <p:nvPr/>
        </p:nvSpPr>
        <p:spPr>
          <a:xfrm>
            <a:off x="4821238" y="4491038"/>
            <a:ext cx="498475" cy="1600200"/>
          </a:xfrm>
          <a:prstGeom prst="leftBrac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D0FF4413-2F23-4CB0-BAC4-E91158DF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590675"/>
            <a:ext cx="141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Bước 1</a:t>
            </a:r>
            <a:endParaRPr lang="en-US" altLang="en-US" sz="2400"/>
          </a:p>
        </p:txBody>
      </p:sp>
      <p:sp>
        <p:nvSpPr>
          <p:cNvPr id="19464" name="TextBox 10">
            <a:extLst>
              <a:ext uri="{FF2B5EF4-FFF2-40B4-BE49-F238E27FC236}">
                <a16:creationId xmlns:a16="http://schemas.microsoft.com/office/drawing/2014/main" id="{E2339EAE-C243-4D93-9371-DD380874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90838"/>
            <a:ext cx="141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Bước 2</a:t>
            </a:r>
            <a:endParaRPr lang="en-US" altLang="en-US" sz="2400"/>
          </a:p>
        </p:txBody>
      </p:sp>
      <p:sp>
        <p:nvSpPr>
          <p:cNvPr id="19465" name="TextBox 11">
            <a:extLst>
              <a:ext uri="{FF2B5EF4-FFF2-40B4-BE49-F238E27FC236}">
                <a16:creationId xmlns:a16="http://schemas.microsoft.com/office/drawing/2014/main" id="{4C6C7788-618A-4091-B7DB-19833313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024438"/>
            <a:ext cx="141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Bước 4</a:t>
            </a:r>
            <a:endParaRPr lang="en-US" alt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4E35C-5601-422D-882F-1D81B7F0C599}"/>
              </a:ext>
            </a:extLst>
          </p:cNvPr>
          <p:cNvSpPr/>
          <p:nvPr/>
        </p:nvSpPr>
        <p:spPr>
          <a:xfrm>
            <a:off x="5237163" y="115888"/>
            <a:ext cx="1524000" cy="987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Cừu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cho</a:t>
            </a:r>
            <a:r>
              <a:rPr lang="en-US" dirty="0">
                <a:solidFill>
                  <a:schemeClr val="tx1"/>
                </a:solidFill>
              </a:rPr>
              <a:t> TB </a:t>
            </a:r>
            <a:r>
              <a:rPr lang="en-US" dirty="0" err="1">
                <a:solidFill>
                  <a:schemeClr val="tx1"/>
                </a:solidFill>
              </a:rPr>
              <a:t>tuyến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vú</a:t>
            </a:r>
            <a:r>
              <a:rPr lang="en-US" dirty="0" err="1"/>
              <a:t>Cư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6E9910-290D-44C6-A44A-73D6BBC3612A}"/>
              </a:ext>
            </a:extLst>
          </p:cNvPr>
          <p:cNvSpPr/>
          <p:nvPr/>
        </p:nvSpPr>
        <p:spPr>
          <a:xfrm>
            <a:off x="7696200" y="153988"/>
            <a:ext cx="1524000" cy="989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Cừu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cho</a:t>
            </a:r>
            <a:r>
              <a:rPr lang="en-US" dirty="0">
                <a:solidFill>
                  <a:schemeClr val="tx1"/>
                </a:solidFill>
              </a:rPr>
              <a:t> TB </a:t>
            </a:r>
            <a:r>
              <a:rPr lang="en-US" dirty="0" err="1">
                <a:solidFill>
                  <a:schemeClr val="tx1"/>
                </a:solidFill>
              </a:rPr>
              <a:t>trứng</a:t>
            </a:r>
            <a:r>
              <a:rPr lang="en-US" dirty="0" err="1"/>
              <a:t>ư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F96F98-4463-4256-B78F-AF7B87677D73}"/>
              </a:ext>
            </a:extLst>
          </p:cNvPr>
          <p:cNvSpPr/>
          <p:nvPr/>
        </p:nvSpPr>
        <p:spPr>
          <a:xfrm>
            <a:off x="7100888" y="2516188"/>
            <a:ext cx="2881312" cy="989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Loại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nhân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TB </a:t>
            </a:r>
            <a:r>
              <a:rPr lang="en-US" dirty="0" err="1">
                <a:solidFill>
                  <a:schemeClr val="tx1"/>
                </a:solidFill>
              </a:rPr>
              <a:t>trứng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1A901D-F06D-4266-AF0D-710259CB8AF0}"/>
              </a:ext>
            </a:extLst>
          </p:cNvPr>
          <p:cNvSpPr/>
          <p:nvPr/>
        </p:nvSpPr>
        <p:spPr>
          <a:xfrm>
            <a:off x="6719888" y="3124200"/>
            <a:ext cx="2881312" cy="98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Nhân</a:t>
            </a:r>
            <a:r>
              <a:rPr lang="en-US" dirty="0">
                <a:solidFill>
                  <a:schemeClr val="tx1"/>
                </a:solidFill>
              </a:rPr>
              <a:t> TB </a:t>
            </a:r>
            <a:r>
              <a:rPr lang="en-US" dirty="0" err="1">
                <a:solidFill>
                  <a:schemeClr val="tx1"/>
                </a:solidFill>
              </a:rPr>
              <a:t>tuyến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vú</a:t>
            </a:r>
            <a:r>
              <a:rPr lang="en-US" dirty="0" err="1"/>
              <a:t>ư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7A6B5-CB97-448D-82F6-6F15AE42AB24}"/>
              </a:ext>
            </a:extLst>
          </p:cNvPr>
          <p:cNvSpPr/>
          <p:nvPr/>
        </p:nvSpPr>
        <p:spPr>
          <a:xfrm>
            <a:off x="4357688" y="2363788"/>
            <a:ext cx="2881312" cy="989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Lấy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nhân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TB </a:t>
            </a:r>
            <a:r>
              <a:rPr lang="en-US" dirty="0" err="1">
                <a:solidFill>
                  <a:schemeClr val="tx1"/>
                </a:solidFill>
              </a:rPr>
              <a:t>tuyến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vú</a:t>
            </a:r>
            <a:r>
              <a:rPr lang="en-US" dirty="0" err="1"/>
              <a:t>Cư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D6F644-5D95-48B9-9143-30CAFE7C9504}"/>
              </a:ext>
            </a:extLst>
          </p:cNvPr>
          <p:cNvSpPr/>
          <p:nvPr/>
        </p:nvSpPr>
        <p:spPr>
          <a:xfrm>
            <a:off x="5943600" y="3844925"/>
            <a:ext cx="2881313" cy="987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Phôi</a:t>
            </a:r>
            <a:r>
              <a:rPr lang="en-US" dirty="0" err="1"/>
              <a:t>ư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B4BAA2-CA8D-4BF7-BFD9-476CF8E9B5A2}"/>
              </a:ext>
            </a:extLst>
          </p:cNvPr>
          <p:cNvSpPr/>
          <p:nvPr/>
        </p:nvSpPr>
        <p:spPr>
          <a:xfrm>
            <a:off x="6629400" y="4876800"/>
            <a:ext cx="2881313" cy="98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Cừu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thai</a:t>
            </a:r>
            <a:r>
              <a:rPr lang="en-US" dirty="0" err="1"/>
              <a:t>ư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5C283C-C71D-47B5-B648-381B77EBBD6E}"/>
              </a:ext>
            </a:extLst>
          </p:cNvPr>
          <p:cNvSpPr/>
          <p:nvPr/>
        </p:nvSpPr>
        <p:spPr>
          <a:xfrm>
            <a:off x="6251575" y="5945188"/>
            <a:ext cx="2881313" cy="989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Cừu</a:t>
            </a:r>
            <a:r>
              <a:rPr lang="en-US" dirty="0">
                <a:solidFill>
                  <a:schemeClr val="tx1"/>
                </a:solidFill>
              </a:rPr>
              <a:t> Dolly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2B45B4-291E-411B-8666-5646662A9942}"/>
              </a:ext>
            </a:extLst>
          </p:cNvPr>
          <p:cNvCxnSpPr/>
          <p:nvPr/>
        </p:nvCxnSpPr>
        <p:spPr>
          <a:xfrm>
            <a:off x="6858000" y="36576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940B8C-B871-4C1F-9A11-A7A41C8A88D7}"/>
              </a:ext>
            </a:extLst>
          </p:cNvPr>
          <p:cNvCxnSpPr/>
          <p:nvPr/>
        </p:nvCxnSpPr>
        <p:spPr>
          <a:xfrm>
            <a:off x="5943600" y="2133600"/>
            <a:ext cx="4572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9548BD9-BCEB-4349-B888-B317D1736CFD}"/>
              </a:ext>
            </a:extLst>
          </p:cNvPr>
          <p:cNvSpPr/>
          <p:nvPr/>
        </p:nvSpPr>
        <p:spPr>
          <a:xfrm>
            <a:off x="7086600" y="1373188"/>
            <a:ext cx="1524000" cy="989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TB </a:t>
            </a:r>
            <a:r>
              <a:rPr lang="en-US" dirty="0" err="1">
                <a:solidFill>
                  <a:srgbClr val="FF0000"/>
                </a:solidFill>
              </a:rPr>
              <a:t>trứng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95A909-D85B-4720-AFDD-186C2E032EA9}"/>
              </a:ext>
            </a:extLst>
          </p:cNvPr>
          <p:cNvSpPr/>
          <p:nvPr/>
        </p:nvSpPr>
        <p:spPr>
          <a:xfrm>
            <a:off x="5943600" y="1601788"/>
            <a:ext cx="1524000" cy="989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TB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</a:rPr>
              <a:t>Tuyến</a:t>
            </a: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A9616A-7AD2-43B8-8C89-D847C9875C61}"/>
              </a:ext>
            </a:extLst>
          </p:cNvPr>
          <p:cNvSpPr/>
          <p:nvPr/>
        </p:nvSpPr>
        <p:spPr>
          <a:xfrm>
            <a:off x="6553200" y="2740025"/>
            <a:ext cx="152400" cy="184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E22D25-1349-4843-8538-6D8CEDCB0A5B}"/>
              </a:ext>
            </a:extLst>
          </p:cNvPr>
          <p:cNvSpPr/>
          <p:nvPr/>
        </p:nvSpPr>
        <p:spPr>
          <a:xfrm>
            <a:off x="6819900" y="3535363"/>
            <a:ext cx="152400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60E9EDD3-5078-4ACF-88D3-B0E30F25607C}"/>
              </a:ext>
            </a:extLst>
          </p:cNvPr>
          <p:cNvSpPr/>
          <p:nvPr/>
        </p:nvSpPr>
        <p:spPr>
          <a:xfrm>
            <a:off x="4821238" y="3738563"/>
            <a:ext cx="498475" cy="681037"/>
          </a:xfrm>
          <a:prstGeom prst="leftBrac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81" name="TextBox 29">
            <a:extLst>
              <a:ext uri="{FF2B5EF4-FFF2-40B4-BE49-F238E27FC236}">
                <a16:creationId xmlns:a16="http://schemas.microsoft.com/office/drawing/2014/main" id="{F499E2A4-BD68-4AAA-B6EF-6456DD3E0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76675"/>
            <a:ext cx="141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Bước 3</a:t>
            </a:r>
            <a:endParaRPr lang="en-US" alt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9150CE-E49E-4A10-80AB-3FF4ED8C2468}"/>
              </a:ext>
            </a:extLst>
          </p:cNvPr>
          <p:cNvSpPr/>
          <p:nvPr/>
        </p:nvSpPr>
        <p:spPr>
          <a:xfrm>
            <a:off x="5070475" y="6629400"/>
            <a:ext cx="4149725" cy="152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4234A242-0DEC-48CE-91C2-32571DED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2766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6DF2626C-9563-4361-A2F0-3716A280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9875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Chuột nhân bản (Mỹ)</a:t>
            </a:r>
          </a:p>
        </p:txBody>
      </p:sp>
      <p:pic>
        <p:nvPicPr>
          <p:cNvPr id="20484" name="Picture 6">
            <a:extLst>
              <a:ext uri="{FF2B5EF4-FFF2-40B4-BE49-F238E27FC236}">
                <a16:creationId xmlns:a16="http://schemas.microsoft.com/office/drawing/2014/main" id="{8C1CEF76-12F9-44FE-AC41-2BAF7E03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96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>
            <a:extLst>
              <a:ext uri="{FF2B5EF4-FFF2-40B4-BE49-F238E27FC236}">
                <a16:creationId xmlns:a16="http://schemas.microsoft.com/office/drawing/2014/main" id="{46608112-49A5-4039-81DB-FD5AA50E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59075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Khỉ nhân bản vô tính (Anh)</a:t>
            </a:r>
          </a:p>
        </p:txBody>
      </p:sp>
      <p:pic>
        <p:nvPicPr>
          <p:cNvPr id="20486" name="Picture 8">
            <a:extLst>
              <a:ext uri="{FF2B5EF4-FFF2-40B4-BE49-F238E27FC236}">
                <a16:creationId xmlns:a16="http://schemas.microsoft.com/office/drawing/2014/main" id="{8729C885-129B-4758-8FAE-18DA18C20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0750"/>
            <a:ext cx="41148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9">
            <a:extLst>
              <a:ext uri="{FF2B5EF4-FFF2-40B4-BE49-F238E27FC236}">
                <a16:creationId xmlns:a16="http://schemas.microsoft.com/office/drawing/2014/main" id="{69BFFB18-CB3D-4C4E-BE02-676A2279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35675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Ngựa nhân bản vô tính ở Ý</a:t>
            </a:r>
          </a:p>
        </p:txBody>
      </p:sp>
      <p:pic>
        <p:nvPicPr>
          <p:cNvPr id="20488" name="Picture 10" descr="ca trach">
            <a:extLst>
              <a:ext uri="{FF2B5EF4-FFF2-40B4-BE49-F238E27FC236}">
                <a16:creationId xmlns:a16="http://schemas.microsoft.com/office/drawing/2014/main" id="{39C6146A-3D88-4698-A455-A14D9379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3">
            <a:extLst>
              <a:ext uri="{FF2B5EF4-FFF2-40B4-BE49-F238E27FC236}">
                <a16:creationId xmlns:a16="http://schemas.microsoft.com/office/drawing/2014/main" id="{F81E4BA5-053B-4711-B0A2-7BFB5121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1980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Cá chạch nhân bản vô tính ở Việt Nam</a:t>
            </a:r>
          </a:p>
        </p:txBody>
      </p:sp>
      <p:sp>
        <p:nvSpPr>
          <p:cNvPr id="20490" name="Text Box 14">
            <a:extLst>
              <a:ext uri="{FF2B5EF4-FFF2-40B4-BE49-F238E27FC236}">
                <a16:creationId xmlns:a16="http://schemas.microsoft.com/office/drawing/2014/main" id="{8632FA2C-3BA5-4E50-8C97-3D5CDADA5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THÀNH TỰU NHÂN BẢN VÔ TÍNH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>
            <a:extLst>
              <a:ext uri="{FF2B5EF4-FFF2-40B4-BE49-F238E27FC236}">
                <a16:creationId xmlns:a16="http://schemas.microsoft.com/office/drawing/2014/main" id="{DC3FD269-60DE-41C1-970D-8EC28F697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969963"/>
            <a:ext cx="297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5143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400" b="1"/>
              <a:t>b) Cấy truyền phôi</a:t>
            </a:r>
          </a:p>
        </p:txBody>
      </p:sp>
      <p:sp>
        <p:nvSpPr>
          <p:cNvPr id="21507" name="AutoShape 2" descr="http://3.bp.blogspot.com/-A9corttltQ4/UpS3QMXZDAI/AAAAAAAADnY/BDcix6BxYII/s1600/addgateway_cloning.gif">
            <a:extLst>
              <a:ext uri="{FF2B5EF4-FFF2-40B4-BE49-F238E27FC236}">
                <a16:creationId xmlns:a16="http://schemas.microsoft.com/office/drawing/2014/main" id="{7E73733C-AC87-4245-B65F-560AD9392F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AutoShape 4" descr="http://3.bp.blogspot.com/-A9corttltQ4/UpS3QMXZDAI/AAAAAAAADnY/BDcix6BxYII/s1600/addgateway_cloning.gif">
            <a:extLst>
              <a:ext uri="{FF2B5EF4-FFF2-40B4-BE49-F238E27FC236}">
                <a16:creationId xmlns:a16="http://schemas.microsoft.com/office/drawing/2014/main" id="{A32E35CD-9C8E-4C41-8708-965056A71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6" descr="http://3.bp.blogspot.com/-A9corttltQ4/UpS3QMXZDAI/AAAAAAAADnY/BDcix6BxYII/s1600/addgateway_cloning.gif">
            <a:extLst>
              <a:ext uri="{FF2B5EF4-FFF2-40B4-BE49-F238E27FC236}">
                <a16:creationId xmlns:a16="http://schemas.microsoft.com/office/drawing/2014/main" id="{E355CB93-3E1D-48D3-91BE-803C507D93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F22A84-A2AB-4B45-BAD0-3F46EDFDF98F}"/>
              </a:ext>
            </a:extLst>
          </p:cNvPr>
          <p:cNvGrpSpPr/>
          <p:nvPr/>
        </p:nvGrpSpPr>
        <p:grpSpPr>
          <a:xfrm>
            <a:off x="3429000" y="685800"/>
            <a:ext cx="5715000" cy="5033665"/>
            <a:chOff x="3429000" y="685800"/>
            <a:chExt cx="5715000" cy="5033665"/>
          </a:xfrm>
          <a:solidFill>
            <a:srgbClr val="FFFFFF"/>
          </a:solidFill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21FDF72-30A0-46C4-94BD-A176D44789DE}"/>
                </a:ext>
              </a:extLst>
            </p:cNvPr>
            <p:cNvGrpSpPr/>
            <p:nvPr/>
          </p:nvGrpSpPr>
          <p:grpSpPr>
            <a:xfrm>
              <a:off x="3581400" y="685800"/>
              <a:ext cx="5486400" cy="5033665"/>
              <a:chOff x="3581400" y="685800"/>
              <a:chExt cx="5486400" cy="5033665"/>
            </a:xfrm>
            <a:grpFill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DDC60B-2E6E-4321-A3B4-AEB8EAF2B49E}"/>
                  </a:ext>
                </a:extLst>
              </p:cNvPr>
              <p:cNvSpPr/>
              <p:nvPr/>
            </p:nvSpPr>
            <p:spPr>
              <a:xfrm>
                <a:off x="3789643" y="5257800"/>
                <a:ext cx="1087157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srgbClr val="0000CC"/>
                    </a:solidFill>
                    <a:latin typeface="+mn-lt"/>
                    <a:cs typeface="+mn-cs"/>
                  </a:rPr>
                  <a:t>Bước 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1EE2A8-4BA0-4F1F-9ABC-5DD4B7D150CE}"/>
                  </a:ext>
                </a:extLst>
              </p:cNvPr>
              <p:cNvSpPr/>
              <p:nvPr/>
            </p:nvSpPr>
            <p:spPr>
              <a:xfrm>
                <a:off x="5161243" y="5253335"/>
                <a:ext cx="1087157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srgbClr val="0000CC"/>
                    </a:solidFill>
                    <a:latin typeface="+mn-lt"/>
                    <a:cs typeface="+mn-cs"/>
                  </a:rPr>
                  <a:t>Bước 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DAF735-253D-4412-8A3C-70A34A053E67}"/>
                  </a:ext>
                </a:extLst>
              </p:cNvPr>
              <p:cNvSpPr/>
              <p:nvPr/>
            </p:nvSpPr>
            <p:spPr>
              <a:xfrm>
                <a:off x="6553200" y="5257800"/>
                <a:ext cx="1087157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srgbClr val="0000CC"/>
                    </a:solidFill>
                    <a:latin typeface="+mn-lt"/>
                    <a:cs typeface="+mn-cs"/>
                  </a:rPr>
                  <a:t>Bước 3</a:t>
                </a:r>
              </a:p>
            </p:txBody>
          </p:sp>
          <p:pic>
            <p:nvPicPr>
              <p:cNvPr id="12" name="Picture 11" descr="Kết quả hình ảnh cho cấy truyền phôi bò">
                <a:extLst>
                  <a:ext uri="{FF2B5EF4-FFF2-40B4-BE49-F238E27FC236}">
                    <a16:creationId xmlns:a16="http://schemas.microsoft.com/office/drawing/2014/main" id="{0BBC4887-4E3D-487B-80FC-DB0F5244D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81400" y="685800"/>
                <a:ext cx="5486400" cy="4191000"/>
              </a:xfrm>
              <a:prstGeom prst="rect">
                <a:avLst/>
              </a:prstGeom>
              <a:grpFill/>
            </p:spPr>
          </p:pic>
          <p:sp>
            <p:nvSpPr>
              <p:cNvPr id="11" name="Right Brace 10">
                <a:extLst>
                  <a:ext uri="{FF2B5EF4-FFF2-40B4-BE49-F238E27FC236}">
                    <a16:creationId xmlns:a16="http://schemas.microsoft.com/office/drawing/2014/main" id="{E9CF0342-E187-458F-9759-715ABA78A802}"/>
                  </a:ext>
                </a:extLst>
              </p:cNvPr>
              <p:cNvSpPr/>
              <p:nvPr/>
            </p:nvSpPr>
            <p:spPr>
              <a:xfrm rot="5400000">
                <a:off x="4114800" y="4343400"/>
                <a:ext cx="495300" cy="1257300"/>
              </a:xfrm>
              <a:prstGeom prst="rightBrac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13" name="Right Brace 12">
                <a:extLst>
                  <a:ext uri="{FF2B5EF4-FFF2-40B4-BE49-F238E27FC236}">
                    <a16:creationId xmlns:a16="http://schemas.microsoft.com/office/drawing/2014/main" id="{10DFAA8E-3E4A-4AF0-9844-891F1090F15C}"/>
                  </a:ext>
                </a:extLst>
              </p:cNvPr>
              <p:cNvSpPr/>
              <p:nvPr/>
            </p:nvSpPr>
            <p:spPr>
              <a:xfrm rot="5400000">
                <a:off x="6800850" y="4476750"/>
                <a:ext cx="495300" cy="990600"/>
              </a:xfrm>
              <a:prstGeom prst="rightBrac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14" name="Right Brace 13">
                <a:extLst>
                  <a:ext uri="{FF2B5EF4-FFF2-40B4-BE49-F238E27FC236}">
                    <a16:creationId xmlns:a16="http://schemas.microsoft.com/office/drawing/2014/main" id="{7A57D9CE-A136-4EB9-BD47-4C2EC94ACF61}"/>
                  </a:ext>
                </a:extLst>
              </p:cNvPr>
              <p:cNvSpPr/>
              <p:nvPr/>
            </p:nvSpPr>
            <p:spPr>
              <a:xfrm rot="5400000">
                <a:off x="5505450" y="4324350"/>
                <a:ext cx="495300" cy="1295400"/>
              </a:xfrm>
              <a:prstGeom prst="rightBrac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16" name="Right Brace 15">
                <a:extLst>
                  <a:ext uri="{FF2B5EF4-FFF2-40B4-BE49-F238E27FC236}">
                    <a16:creationId xmlns:a16="http://schemas.microsoft.com/office/drawing/2014/main" id="{025E3907-A8A5-4E79-B83B-3750054C0486}"/>
                  </a:ext>
                </a:extLst>
              </p:cNvPr>
              <p:cNvSpPr/>
              <p:nvPr/>
            </p:nvSpPr>
            <p:spPr>
              <a:xfrm rot="5400000">
                <a:off x="8058150" y="4362450"/>
                <a:ext cx="495300" cy="1219200"/>
              </a:xfrm>
              <a:prstGeom prst="rightBrace">
                <a:avLst/>
              </a:prstGeom>
              <a:grp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CC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162C05-D806-43CD-AF83-BF1FD5617DAF}"/>
                  </a:ext>
                </a:extLst>
              </p:cNvPr>
              <p:cNvSpPr/>
              <p:nvPr/>
            </p:nvSpPr>
            <p:spPr>
              <a:xfrm>
                <a:off x="7828243" y="5257800"/>
                <a:ext cx="1087157" cy="46166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srgbClr val="0000CC"/>
                    </a:solidFill>
                    <a:latin typeface="+mn-lt"/>
                    <a:cs typeface="+mn-cs"/>
                  </a:rPr>
                  <a:t>Bước 4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908F00-595E-4992-9FA6-4F0EB1D23D3E}"/>
                </a:ext>
              </a:extLst>
            </p:cNvPr>
            <p:cNvSpPr/>
            <p:nvPr/>
          </p:nvSpPr>
          <p:spPr>
            <a:xfrm>
              <a:off x="3429000" y="1905000"/>
              <a:ext cx="2286000" cy="381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38F2A5-67F8-422D-8CCF-134A2CDE88DE}"/>
                </a:ext>
              </a:extLst>
            </p:cNvPr>
            <p:cNvSpPr/>
            <p:nvPr/>
          </p:nvSpPr>
          <p:spPr>
            <a:xfrm>
              <a:off x="6061707" y="951053"/>
              <a:ext cx="2286000" cy="60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E55D39-069B-4699-BC32-030DDF1194FD}"/>
                </a:ext>
              </a:extLst>
            </p:cNvPr>
            <p:cNvSpPr/>
            <p:nvPr/>
          </p:nvSpPr>
          <p:spPr>
            <a:xfrm>
              <a:off x="4495800" y="2971800"/>
              <a:ext cx="1219200" cy="5334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ED0A23-1409-4D8C-B21C-D4FA3D1F6E7D}"/>
                </a:ext>
              </a:extLst>
            </p:cNvPr>
            <p:cNvSpPr/>
            <p:nvPr/>
          </p:nvSpPr>
          <p:spPr>
            <a:xfrm>
              <a:off x="5638800" y="3276600"/>
              <a:ext cx="1371600" cy="4572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CEAFA6-7508-4A01-83A8-4F63E57C5A34}"/>
                </a:ext>
              </a:extLst>
            </p:cNvPr>
            <p:cNvSpPr/>
            <p:nvPr/>
          </p:nvSpPr>
          <p:spPr>
            <a:xfrm>
              <a:off x="7772400" y="3048000"/>
              <a:ext cx="1371600" cy="4572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CC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F257C4-114D-407B-B3BC-A810BA494E70}"/>
              </a:ext>
            </a:extLst>
          </p:cNvPr>
          <p:cNvSpPr/>
          <p:nvPr/>
        </p:nvSpPr>
        <p:spPr>
          <a:xfrm>
            <a:off x="6248400" y="1752600"/>
            <a:ext cx="457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A12C13-AE96-47BD-A2F2-E4DED1238658}"/>
              </a:ext>
            </a:extLst>
          </p:cNvPr>
          <p:cNvSpPr/>
          <p:nvPr/>
        </p:nvSpPr>
        <p:spPr>
          <a:xfrm>
            <a:off x="6248400" y="2843213"/>
            <a:ext cx="457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55DFE-F2F8-48CE-91F1-528B5D08AF99}"/>
              </a:ext>
            </a:extLst>
          </p:cNvPr>
          <p:cNvSpPr/>
          <p:nvPr/>
        </p:nvSpPr>
        <p:spPr>
          <a:xfrm>
            <a:off x="4362450" y="2095500"/>
            <a:ext cx="139065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3C089-AD43-4B57-9F7D-E0203D570126}"/>
              </a:ext>
            </a:extLst>
          </p:cNvPr>
          <p:cNvSpPr/>
          <p:nvPr/>
        </p:nvSpPr>
        <p:spPr>
          <a:xfrm>
            <a:off x="6134100" y="1752600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CC"/>
                </a:solidFill>
              </a:rPr>
              <a:t>Phôi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CC36B-0492-496D-899D-42106542F613}"/>
              </a:ext>
            </a:extLst>
          </p:cNvPr>
          <p:cNvSpPr/>
          <p:nvPr/>
        </p:nvSpPr>
        <p:spPr>
          <a:xfrm>
            <a:off x="4991100" y="2362200"/>
            <a:ext cx="495300" cy="4810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6455C4-8375-4537-B4DE-55E9DCDC6C06}"/>
              </a:ext>
            </a:extLst>
          </p:cNvPr>
          <p:cNvSpPr/>
          <p:nvPr/>
        </p:nvSpPr>
        <p:spPr>
          <a:xfrm>
            <a:off x="5181600" y="2514600"/>
            <a:ext cx="152400" cy="1127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FFB3A4-1DE6-482B-B19A-89CBAFE667C9}"/>
              </a:ext>
            </a:extLst>
          </p:cNvPr>
          <p:cNvSpPr/>
          <p:nvPr/>
        </p:nvSpPr>
        <p:spPr>
          <a:xfrm>
            <a:off x="4800600" y="1752600"/>
            <a:ext cx="9525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CC"/>
                </a:solidFill>
              </a:rPr>
              <a:t>Hợp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tử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8C1AC0-CA8A-4708-94BD-921C55D523F9}"/>
              </a:ext>
            </a:extLst>
          </p:cNvPr>
          <p:cNvSpPr/>
          <p:nvPr/>
        </p:nvSpPr>
        <p:spPr>
          <a:xfrm>
            <a:off x="3187700" y="1938338"/>
            <a:ext cx="457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252F2A-E8A4-431B-9828-3F719AACB8DF}"/>
              </a:ext>
            </a:extLst>
          </p:cNvPr>
          <p:cNvSpPr/>
          <p:nvPr/>
        </p:nvSpPr>
        <p:spPr>
          <a:xfrm>
            <a:off x="3781425" y="2190750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CC"/>
                </a:solidFill>
              </a:rPr>
              <a:t>Thụ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tinh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AEF5242D-C6D6-4173-B085-F59764BE2B3E}"/>
              </a:ext>
            </a:extLst>
          </p:cNvPr>
          <p:cNvSpPr/>
          <p:nvPr/>
        </p:nvSpPr>
        <p:spPr>
          <a:xfrm>
            <a:off x="4525963" y="2489200"/>
            <a:ext cx="304800" cy="228600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D4965C-7EC0-49D9-B204-B24712E043A1}"/>
              </a:ext>
            </a:extLst>
          </p:cNvPr>
          <p:cNvSpPr/>
          <p:nvPr/>
        </p:nvSpPr>
        <p:spPr>
          <a:xfrm>
            <a:off x="6061075" y="2667000"/>
            <a:ext cx="163512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</a:rPr>
              <a:t>Cắt</a:t>
            </a:r>
            <a:endParaRPr lang="en-US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phôi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6BD63B-65CE-44A8-9E53-7495BE30FDD4}"/>
              </a:ext>
            </a:extLst>
          </p:cNvPr>
          <p:cNvSpPr/>
          <p:nvPr/>
        </p:nvSpPr>
        <p:spPr>
          <a:xfrm>
            <a:off x="6781800" y="1219200"/>
            <a:ext cx="144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CC"/>
                </a:solidFill>
              </a:rPr>
              <a:t>Phôi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nhỏ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>
            <a:extLst>
              <a:ext uri="{FF2B5EF4-FFF2-40B4-BE49-F238E27FC236}">
                <a16:creationId xmlns:a16="http://schemas.microsoft.com/office/drawing/2014/main" id="{C89166A4-4946-4E21-857C-33E36495D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400" b="1" dirty="0">
                <a:solidFill>
                  <a:srgbClr val="FF0000"/>
                </a:solidFill>
              </a:rPr>
              <a:t> a. Nhân bản vô tính động vật</a:t>
            </a:r>
          </a:p>
          <a:p>
            <a:pPr algn="just" eaLnBrk="1" hangingPunct="1"/>
            <a:r>
              <a:rPr lang="vi-VN" altLang="en-US" sz="2400" dirty="0">
                <a:solidFill>
                  <a:srgbClr val="0000CC"/>
                </a:solidFill>
              </a:rPr>
              <a:t>Các bước tiến hành: </a:t>
            </a:r>
            <a:r>
              <a:rPr lang="vi-VN" altLang="en-US" sz="2400" dirty="0"/>
              <a:t>Tạo cừu Dolly</a:t>
            </a:r>
          </a:p>
          <a:p>
            <a:pPr algn="just" eaLnBrk="1" hangingPunct="1"/>
            <a:r>
              <a:rPr lang="vi-VN" altLang="en-US" sz="2400" dirty="0"/>
              <a:t>+ Tách tế bào </a:t>
            </a:r>
            <a:r>
              <a:rPr lang="vi-VN" altLang="en-US" sz="2400" dirty="0">
                <a:solidFill>
                  <a:srgbClr val="FF0000"/>
                </a:solidFill>
              </a:rPr>
              <a:t>tuyến vú </a:t>
            </a:r>
            <a:r>
              <a:rPr lang="vi-VN" altLang="en-US" sz="2400" dirty="0"/>
              <a:t>của cừu </a:t>
            </a:r>
            <a:r>
              <a:rPr lang="vi-VN" altLang="en-US" sz="2400"/>
              <a:t>cho nhân, </a:t>
            </a:r>
            <a:r>
              <a:rPr lang="vi-VN" altLang="en-US" sz="2400" dirty="0"/>
              <a:t>nuôi trong phòng thí nghiệm</a:t>
            </a:r>
          </a:p>
          <a:p>
            <a:pPr algn="just" eaLnBrk="1" hangingPunct="1"/>
            <a:r>
              <a:rPr lang="vi-VN" altLang="en-US" sz="2400" dirty="0"/>
              <a:t>+ Tách tế bào </a:t>
            </a:r>
            <a:r>
              <a:rPr lang="vi-VN" altLang="en-US" sz="2400" dirty="0">
                <a:solidFill>
                  <a:srgbClr val="FF0000"/>
                </a:solidFill>
              </a:rPr>
              <a:t>trứng</a:t>
            </a:r>
            <a:r>
              <a:rPr lang="vi-VN" altLang="en-US" sz="2400" dirty="0"/>
              <a:t> của cừu khác loại bỏ nhân của tế bào này.</a:t>
            </a:r>
          </a:p>
          <a:p>
            <a:pPr algn="just" eaLnBrk="1" hangingPunct="1"/>
            <a:r>
              <a:rPr lang="vi-VN" altLang="en-US" sz="2400" dirty="0"/>
              <a:t>+ Chuyển nhân của tế bào </a:t>
            </a:r>
            <a:r>
              <a:rPr lang="vi-VN" altLang="en-US" sz="2400" dirty="0">
                <a:solidFill>
                  <a:srgbClr val="FF0000"/>
                </a:solidFill>
              </a:rPr>
              <a:t>tuyến vú </a:t>
            </a:r>
            <a:r>
              <a:rPr lang="vi-VN" altLang="en-US" sz="2400" dirty="0"/>
              <a:t>vào tế bào trứng đã bỏ </a:t>
            </a:r>
            <a:r>
              <a:rPr lang="vi-VN" altLang="en-US" sz="2400" dirty="0">
                <a:solidFill>
                  <a:srgbClr val="FF0000"/>
                </a:solidFill>
              </a:rPr>
              <a:t>nhân</a:t>
            </a:r>
          </a:p>
          <a:p>
            <a:pPr algn="just" eaLnBrk="1" hangingPunct="1"/>
            <a:r>
              <a:rPr lang="vi-VN" altLang="en-US" sz="2400" dirty="0"/>
              <a:t>+ Nuôi cấy tế bào đã chuyển nhân trên môi trường nhân tạo để trứng phát triển thành phôi</a:t>
            </a:r>
          </a:p>
          <a:p>
            <a:pPr algn="just" eaLnBrk="1" hangingPunct="1"/>
            <a:r>
              <a:rPr lang="vi-VN" altLang="en-US" sz="2400" dirty="0"/>
              <a:t>+ Chuyển phôi vào tử cung của cừu mẹ để nó mang thai và sinh con.</a:t>
            </a:r>
            <a:endParaRPr lang="en-US" altLang="en-US" sz="2400" dirty="0"/>
          </a:p>
          <a:p>
            <a:pPr algn="just" eaLnBrk="1" hangingPunct="1"/>
            <a:endParaRPr lang="vi-VN" altLang="en-US" sz="2400" dirty="0"/>
          </a:p>
          <a:p>
            <a:pPr algn="just" eaLnBrk="1" hangingPunct="1"/>
            <a:r>
              <a:rPr lang="vi-VN" altLang="en-US" sz="2400" b="1" dirty="0">
                <a:solidFill>
                  <a:srgbClr val="FF0000"/>
                </a:solidFill>
              </a:rPr>
              <a:t>b. Cấy truyền phôi</a:t>
            </a:r>
          </a:p>
          <a:p>
            <a:pPr algn="just" eaLnBrk="1" hangingPunct="1"/>
            <a:r>
              <a:rPr lang="vi-VN" altLang="en-US" sz="2400" dirty="0"/>
              <a:t> Lấy phôi từ động vật cho   </a:t>
            </a:r>
            <a:r>
              <a:rPr lang="en-US" altLang="en-US" sz="2400" dirty="0"/>
              <a:t>   </a:t>
            </a:r>
            <a:r>
              <a:rPr lang="vi-VN" altLang="en-US" sz="2400" dirty="0">
                <a:solidFill>
                  <a:srgbClr val="FF0000"/>
                </a:solidFill>
              </a:rPr>
              <a:t>tách phôi thành 2 hay nhiều phần   </a:t>
            </a:r>
            <a:r>
              <a:rPr lang="en-US" altLang="en-US" sz="2400" dirty="0">
                <a:solidFill>
                  <a:srgbClr val="FF0000"/>
                </a:solidFill>
              </a:rPr>
              <a:t>                     </a:t>
            </a:r>
            <a:r>
              <a:rPr lang="vi-VN" altLang="en-US" sz="2400" dirty="0">
                <a:solidFill>
                  <a:srgbClr val="FF0000"/>
                </a:solidFill>
              </a:rPr>
              <a:t>phôi riêng biệt  </a:t>
            </a:r>
            <a:r>
              <a:rPr lang="en-US" altLang="en-US" sz="2400" dirty="0">
                <a:solidFill>
                  <a:srgbClr val="FF0000"/>
                </a:solidFill>
              </a:rPr>
              <a:t>      </a:t>
            </a:r>
            <a:r>
              <a:rPr lang="vi-VN" altLang="en-US" sz="2400" dirty="0">
                <a:solidFill>
                  <a:srgbClr val="FF0000"/>
                </a:solidFill>
              </a:rPr>
              <a:t>cấy các phôi vào động vật nhận (con cái) và sinh con.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8641A1-1AA7-4FFB-92E5-B95D02954B8A}"/>
              </a:ext>
            </a:extLst>
          </p:cNvPr>
          <p:cNvCxnSpPr/>
          <p:nvPr/>
        </p:nvCxnSpPr>
        <p:spPr>
          <a:xfrm>
            <a:off x="3810000" y="5029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5E8408-F4EB-4366-A6A6-8A8075871425}"/>
              </a:ext>
            </a:extLst>
          </p:cNvPr>
          <p:cNvCxnSpPr/>
          <p:nvPr/>
        </p:nvCxnSpPr>
        <p:spPr>
          <a:xfrm>
            <a:off x="2209800" y="5410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F6A247-6F2E-43CE-B0EF-10FA84307363}"/>
              </a:ext>
            </a:extLst>
          </p:cNvPr>
          <p:cNvCxnSpPr/>
          <p:nvPr/>
        </p:nvCxnSpPr>
        <p:spPr>
          <a:xfrm>
            <a:off x="0" y="5410200"/>
            <a:ext cx="3524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292E03-DB2A-4112-99DA-61501ED8FD3A}"/>
              </a:ext>
            </a:extLst>
          </p:cNvPr>
          <p:cNvSpPr txBox="1"/>
          <p:nvPr/>
        </p:nvSpPr>
        <p:spPr>
          <a:xfrm>
            <a:off x="381000" y="117475"/>
            <a:ext cx="8610600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I – TẠO GIỐNG BẰNG PHƯƠNG PHÁP GÂY ĐỘT BIẾN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Quy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trình</a:t>
            </a:r>
            <a:endParaRPr lang="en-US" sz="24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Bước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+mn-cs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+mn-cs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+mn-cs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+mn-cs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tác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nhân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đột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biến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Bước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+mn-cs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+mn-cs"/>
              </a:rPr>
              <a:t>lọc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đột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biến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kiểu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mong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muốn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Bước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3: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+mn-cs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+mn-cs"/>
              </a:rPr>
              <a:t>dòng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+mn-cs"/>
              </a:rPr>
              <a:t>thuần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  <a:cs typeface="+mn-cs"/>
              </a:rPr>
              <a:t>chủng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.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2.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số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thành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tựu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tạo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giống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ở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Việt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Nam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Đối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với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vi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Tạo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giống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nấm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, vi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khuẩn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đột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biến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để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sản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xuất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thuốc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kháng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, vitamin,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prôtêin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...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năng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suất</a:t>
            </a: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  <a:cs typeface="+mn-cs"/>
              </a:rPr>
              <a:t>cao</a:t>
            </a:r>
            <a:endParaRPr lang="en-US" sz="240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Đối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với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thực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vật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: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Lúa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,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đậu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tương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,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ngô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,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dâu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tằm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...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cho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năng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suất</a:t>
            </a:r>
            <a:r>
              <a:rPr lang="en-US" sz="2400" spc="80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spc="80" dirty="0" err="1">
                <a:solidFill>
                  <a:srgbClr val="000099"/>
                </a:solidFill>
                <a:latin typeface="+mn-lt"/>
                <a:cs typeface="+mn-cs"/>
              </a:rPr>
              <a:t>cao</a:t>
            </a:r>
            <a:endParaRPr lang="en-US" sz="2400" spc="80" dirty="0">
              <a:solidFill>
                <a:srgbClr val="000099"/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99"/>
                </a:solidFill>
                <a:latin typeface="+mn-lt"/>
                <a:cs typeface="+mn-cs"/>
              </a:rPr>
              <a:t>VD: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cônxisin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dâu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tằm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tứ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bội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, tam </a:t>
            </a:r>
            <a:r>
              <a:rPr lang="en-US" sz="2400" dirty="0" err="1">
                <a:solidFill>
                  <a:srgbClr val="0000FF"/>
                </a:solidFill>
                <a:latin typeface="+mn-lt"/>
                <a:cs typeface="+mn-cs"/>
              </a:rPr>
              <a:t>bội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J0201">
            <a:extLst>
              <a:ext uri="{FF2B5EF4-FFF2-40B4-BE49-F238E27FC236}">
                <a16:creationId xmlns:a16="http://schemas.microsoft.com/office/drawing/2014/main" id="{9A4C1F65-85E4-432F-813F-A90133C9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ABFD2897-6DFF-4EA2-98E8-1A2A14CB7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90713"/>
            <a:ext cx="7391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cs typeface="Times New Roman" panose="02020603050405020304" pitchFamily="18" charset="0"/>
              </a:rPr>
              <a:t> XIN CÁM ƠN QUÝ THẦY CÔ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cs typeface="Times New Roman" panose="02020603050405020304" pitchFamily="18" charset="0"/>
              </a:rPr>
              <a:t>VÀ CÁC EM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82775A0F-E1CF-46C1-B030-A4D1E180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29773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3">
            <a:extLst>
              <a:ext uri="{FF2B5EF4-FFF2-40B4-BE49-F238E27FC236}">
                <a16:creationId xmlns:a16="http://schemas.microsoft.com/office/drawing/2014/main" id="{F236213E-8EF6-4D92-8C3C-3C60CC0E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CC"/>
                </a:solidFill>
                <a:cs typeface="Times New Roman" panose="02020603050405020304" pitchFamily="18" charset="0"/>
              </a:rPr>
              <a:t>QUY TRÌNH TẠO CÂY TAM BỘI </a:t>
            </a: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EAD31AA-0953-47DC-8FEB-1E77873F5A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grpSp>
          <p:nvGrpSpPr>
            <p:cNvPr id="7171" name="Group 7">
              <a:extLst>
                <a:ext uri="{FF2B5EF4-FFF2-40B4-BE49-F238E27FC236}">
                  <a16:creationId xmlns:a16="http://schemas.microsoft.com/office/drawing/2014/main" id="{552CFBCC-DAFB-458C-B089-F7BB98D28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1"/>
              <a:chOff x="0" y="0"/>
              <a:chExt cx="9144000" cy="6858001"/>
            </a:xfrm>
          </p:grpSpPr>
          <p:pic>
            <p:nvPicPr>
              <p:cNvPr id="7173" name="Picture 6" descr="http://sangnghiep.com/uploads/news/2011_11/trong-dau-nuoi-tam.jpg">
                <a:extLst>
                  <a:ext uri="{FF2B5EF4-FFF2-40B4-BE49-F238E27FC236}">
                    <a16:creationId xmlns:a16="http://schemas.microsoft.com/office/drawing/2014/main" id="{0B794F31-2D8B-4AAA-AAAC-F7C22EB1E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68800" cy="327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74" name="Group 6">
                <a:extLst>
                  <a:ext uri="{FF2B5EF4-FFF2-40B4-BE49-F238E27FC236}">
                    <a16:creationId xmlns:a16="http://schemas.microsoft.com/office/drawing/2014/main" id="{72ABFC16-A0BA-481C-83CA-6E6CE00D04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52800"/>
                <a:ext cx="9144000" cy="3505201"/>
                <a:chOff x="0" y="3352800"/>
                <a:chExt cx="9144000" cy="3505201"/>
              </a:xfrm>
            </p:grpSpPr>
            <p:pic>
              <p:nvPicPr>
                <p:cNvPr id="7175" name="Picture 2" descr="http://vietseri.mov.mn/files/assets/dau_vh13.jpg">
                  <a:extLst>
                    <a:ext uri="{FF2B5EF4-FFF2-40B4-BE49-F238E27FC236}">
                      <a16:creationId xmlns:a16="http://schemas.microsoft.com/office/drawing/2014/main" id="{1B32E6AF-9DA4-4613-923F-7ACEC478F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200" y="3352800"/>
                  <a:ext cx="4495800" cy="3505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76" name="Picture 10" descr="http://i.vietnamdoc.net/data/image/2015/03/26/cay-dau1.jpg">
                  <a:extLst>
                    <a:ext uri="{FF2B5EF4-FFF2-40B4-BE49-F238E27FC236}">
                      <a16:creationId xmlns:a16="http://schemas.microsoft.com/office/drawing/2014/main" id="{28024FBD-4761-4206-AAA6-BCFFE98DB3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52801"/>
                  <a:ext cx="4495800" cy="3505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14B58C3-B3C3-4428-980D-99CFA8FE9B6A}"/>
                    </a:ext>
                  </a:extLst>
                </p:cNvPr>
                <p:cNvSpPr/>
                <p:nvPr/>
              </p:nvSpPr>
              <p:spPr>
                <a:xfrm>
                  <a:off x="6248400" y="6553201"/>
                  <a:ext cx="1752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>
                      <a:solidFill>
                        <a:srgbClr val="000099"/>
                      </a:solidFill>
                    </a:rPr>
                    <a:t>Dâu tam bội</a:t>
                  </a: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B2038D-B7F9-4847-81E9-B1376DEC1635}"/>
                </a:ext>
              </a:extLst>
            </p:cNvPr>
            <p:cNvSpPr/>
            <p:nvPr/>
          </p:nvSpPr>
          <p:spPr>
            <a:xfrm>
              <a:off x="1524000" y="6553201"/>
              <a:ext cx="17526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000099"/>
                  </a:solidFill>
                </a:rPr>
                <a:t>Dâu lưỡng bội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14ECAD9-2526-4DBD-B8B6-159FD9D73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1355725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00FF"/>
                </a:solidFill>
              </a:rPr>
              <a:t>I. Tạo giống bằng phương pháp gây đột biến</a:t>
            </a:r>
          </a:p>
        </p:txBody>
      </p:sp>
      <p:sp>
        <p:nvSpPr>
          <p:cNvPr id="55307" name="Rectangle 11">
            <a:extLst>
              <a:ext uri="{FF2B5EF4-FFF2-40B4-BE49-F238E27FC236}">
                <a16:creationId xmlns:a16="http://schemas.microsoft.com/office/drawing/2014/main" id="{C9C3050A-D37B-4BA9-ACD8-D8AE3B8F4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19812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II. Tạo giống bằng công nghệ tế bào</a:t>
            </a:r>
          </a:p>
        </p:txBody>
      </p:sp>
      <p:pic>
        <p:nvPicPr>
          <p:cNvPr id="55355" name="Picture 59" descr="image002">
            <a:extLst>
              <a:ext uri="{FF2B5EF4-FFF2-40B4-BE49-F238E27FC236}">
                <a16:creationId xmlns:a16="http://schemas.microsoft.com/office/drawing/2014/main" id="{541DDA75-3D69-4D76-8DCA-63882358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3265488"/>
            <a:ext cx="31210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56" name="Picture 60" descr="image003">
            <a:extLst>
              <a:ext uri="{FF2B5EF4-FFF2-40B4-BE49-F238E27FC236}">
                <a16:creationId xmlns:a16="http://schemas.microsoft.com/office/drawing/2014/main" id="{A1BDA038-2F21-449A-8A29-001CC555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695700"/>
            <a:ext cx="16065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57" name="Picture 61" descr="image004">
            <a:extLst>
              <a:ext uri="{FF2B5EF4-FFF2-40B4-BE49-F238E27FC236}">
                <a16:creationId xmlns:a16="http://schemas.microsoft.com/office/drawing/2014/main" id="{C60C21CF-6706-4D09-8460-41775A6F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928938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58" name="Picture 62" descr="image005">
            <a:extLst>
              <a:ext uri="{FF2B5EF4-FFF2-40B4-BE49-F238E27FC236}">
                <a16:creationId xmlns:a16="http://schemas.microsoft.com/office/drawing/2014/main" id="{38F94770-9429-459D-89E3-E2936F20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676650"/>
            <a:ext cx="3471862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59" name="Picture 63" descr="image006">
            <a:extLst>
              <a:ext uri="{FF2B5EF4-FFF2-40B4-BE49-F238E27FC236}">
                <a16:creationId xmlns:a16="http://schemas.microsoft.com/office/drawing/2014/main" id="{C3FFF36A-CE47-4F5C-A802-6EBAD638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2371725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60" name="Picture 64" descr="image007">
            <a:extLst>
              <a:ext uri="{FF2B5EF4-FFF2-40B4-BE49-F238E27FC236}">
                <a16:creationId xmlns:a16="http://schemas.microsoft.com/office/drawing/2014/main" id="{6C79EEB8-6199-4549-8ECD-1416F9C4D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05200"/>
            <a:ext cx="9223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61" name="Picture 65" descr="image008">
            <a:extLst>
              <a:ext uri="{FF2B5EF4-FFF2-40B4-BE49-F238E27FC236}">
                <a16:creationId xmlns:a16="http://schemas.microsoft.com/office/drawing/2014/main" id="{EE925F43-71FC-4EC0-A853-16FC1518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2286000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62" name="Picture 66" descr="image001">
            <a:extLst>
              <a:ext uri="{FF2B5EF4-FFF2-40B4-BE49-F238E27FC236}">
                <a16:creationId xmlns:a16="http://schemas.microsoft.com/office/drawing/2014/main" id="{11CF48BB-0B21-4664-9CA7-43263E30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971800"/>
            <a:ext cx="1149350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Text Box 2">
            <a:extLst>
              <a:ext uri="{FF2B5EF4-FFF2-40B4-BE49-F238E27FC236}">
                <a16:creationId xmlns:a16="http://schemas.microsoft.com/office/drawing/2014/main" id="{BC4BA8C0-9E73-4834-B720-10202BAE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7467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Arial "/>
              </a:rPr>
              <a:t>Bài 19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Arial "/>
              </a:rPr>
              <a:t>TẠO GIỐNG BẰNG PHƯƠNG PHÁP GÂY ĐỘT BIẾN VÀ CÔNG NGHỆ TẾ BÀO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2EFE13-B73E-42EE-8138-C69FE1670267}"/>
              </a:ext>
            </a:extLst>
          </p:cNvPr>
          <p:cNvSpPr txBox="1"/>
          <p:nvPr/>
        </p:nvSpPr>
        <p:spPr>
          <a:xfrm>
            <a:off x="152400" y="76200"/>
            <a:ext cx="8915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II – TẠO GIỐNG BẰNG CÔNG NGHỆ TẾ BÀO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Công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nghệ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tế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bào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thực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vật</a:t>
            </a:r>
            <a:endParaRPr lang="en-US" sz="24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Công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nghệ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nuôi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cấy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mô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bào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FCCA446-121F-465A-90D5-A2DBD8B9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30388"/>
            <a:ext cx="7391400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73F833FE-0274-4034-B771-D8C316C3A4D9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10243" name="Group 2">
            <a:extLst>
              <a:ext uri="{FF2B5EF4-FFF2-40B4-BE49-F238E27FC236}">
                <a16:creationId xmlns:a16="http://schemas.microsoft.com/office/drawing/2014/main" id="{A66AF46B-0BE5-4431-A35B-F417A16E54D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838200"/>
            <a:ext cx="8153400" cy="4876800"/>
            <a:chOff x="240" y="336"/>
            <a:chExt cx="5136" cy="2544"/>
          </a:xfrm>
        </p:grpSpPr>
        <p:pic>
          <p:nvPicPr>
            <p:cNvPr id="10244" name="Picture 3">
              <a:extLst>
                <a:ext uri="{FF2B5EF4-FFF2-40B4-BE49-F238E27FC236}">
                  <a16:creationId xmlns:a16="http://schemas.microsoft.com/office/drawing/2014/main" id="{D2046C93-9CA3-48FF-8B9D-C9C7727B3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36"/>
              <a:ext cx="2444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Rectangle 4" descr="images45566_lan2">
              <a:extLst>
                <a:ext uri="{FF2B5EF4-FFF2-40B4-BE49-F238E27FC236}">
                  <a16:creationId xmlns:a16="http://schemas.microsoft.com/office/drawing/2014/main" id="{BB252D6C-F308-4C98-B58D-1C5B7780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36"/>
              <a:ext cx="2400" cy="2496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439CA13A-BE23-45E3-93EB-8A99B9D23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8600"/>
            <a:ext cx="3962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Arial "/>
              </a:rPr>
              <a:t>Nuôi cấy mô ở Viện Di truyền</a:t>
            </a:r>
          </a:p>
        </p:txBody>
      </p:sp>
      <p:pic>
        <p:nvPicPr>
          <p:cNvPr id="11267" name="Picture 3" descr="nc-080818">
            <a:extLst>
              <a:ext uri="{FF2B5EF4-FFF2-40B4-BE49-F238E27FC236}">
                <a16:creationId xmlns:a16="http://schemas.microsoft.com/office/drawing/2014/main" id="{FCC7FECC-29A9-4AFE-9CB4-649EFE2B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03313"/>
            <a:ext cx="4724400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208_LoadImage_asp_bee20f26e6e9daf08ba6e02d0b6b9f50">
            <a:extLst>
              <a:ext uri="{FF2B5EF4-FFF2-40B4-BE49-F238E27FC236}">
                <a16:creationId xmlns:a16="http://schemas.microsoft.com/office/drawing/2014/main" id="{DBE18441-B4B3-4D96-9359-BFB9C4167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34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51BA50-0B3B-42E1-A0AD-7E7CCD62B8C4}"/>
              </a:ext>
            </a:extLst>
          </p:cNvPr>
          <p:cNvSpPr txBox="1"/>
          <p:nvPr/>
        </p:nvSpPr>
        <p:spPr>
          <a:xfrm>
            <a:off x="381000" y="76200"/>
            <a:ext cx="8686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II – TẠO GIỐNG BẰNG CÔNG NGHỆ TẾ BÀO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Công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nghệ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tế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bào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thực</a:t>
            </a:r>
            <a:r>
              <a:rPr lang="en-US" sz="2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+mn-lt"/>
                <a:cs typeface="+mn-cs"/>
              </a:rPr>
              <a:t>vật</a:t>
            </a:r>
            <a:endParaRPr lang="en-US" sz="24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Công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nghệ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nuôi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cấy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mô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tế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bào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+mn-cs"/>
              </a:rPr>
              <a:t>b)   Lai </a:t>
            </a:r>
            <a:r>
              <a:rPr lang="en-US" sz="2400" b="1" dirty="0" err="1">
                <a:latin typeface="+mn-lt"/>
                <a:cs typeface="+mn-cs"/>
              </a:rPr>
              <a:t>tế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bào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sinh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dưỡng</a:t>
            </a:r>
            <a:endParaRPr lang="en-US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C6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9.5|33.3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1049</TotalTime>
  <Words>910</Words>
  <Application>Microsoft Office PowerPoint</Application>
  <PresentationFormat>On-screen Show (4:3)</PresentationFormat>
  <Paragraphs>127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</vt:lpstr>
      <vt:lpstr>Calibri</vt:lpstr>
      <vt:lpstr>Times New Roman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Hungtn</dc:creator>
  <cp:lastModifiedBy>Lo Thi Nhu Trang</cp:lastModifiedBy>
  <cp:revision>101</cp:revision>
  <dcterms:created xsi:type="dcterms:W3CDTF">2015-10-23T01:57:09Z</dcterms:created>
  <dcterms:modified xsi:type="dcterms:W3CDTF">2022-11-29T01:25:30Z</dcterms:modified>
</cp:coreProperties>
</file>